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F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320040"/>
          </a:xfrm>
          <a:prstGeom prst="rect">
            <a:avLst/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B75437"/>
          </a:solidFill>
          <a:ln w="12700">
            <a:solidFill>
              <a:srgbClr val="B75437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822960" y="1051560"/>
            <a:ext cx="6263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AI에 제번스의 역설이 적용될 수 있는가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841248" y="196596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54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5분 발표 압축본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53949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에너지, 노동시장, 산업구조를 하나의 반등 메커니즘으로 읽는 문헌 검토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7818120" y="1024128"/>
            <a:ext cx="3383280" cy="2926080"/>
          </a:xfrm>
          <a:prstGeom prst="roundRect">
            <a:avLst>
              <a:gd name="adj" fmla="val 2500"/>
            </a:avLst>
          </a:prstGeom>
          <a:solidFill>
            <a:srgbClr val="FFF9F2"/>
          </a:solidFill>
          <a:ln w="12700">
            <a:solidFill>
              <a:srgbClr val="FFF9F2">
                <a:alpha val="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982712" y="1170432"/>
            <a:ext cx="30540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발표 프레임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7982712" y="1481328"/>
            <a:ext cx="3054096" cy="23408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1. 효율 향상이 총량 감소를 뜻하는가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2. 직접효과와 시스템 반등은 어떻게 연결되는가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3. 노동시장과 산업구조에서는 무엇이 달라지는가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955280" y="4251960"/>
            <a:ext cx="914400" cy="384048"/>
          </a:xfrm>
          <a:prstGeom prst="roundRect">
            <a:avLst>
              <a:gd name="adj" fmla="val 23810"/>
            </a:avLst>
          </a:prstGeom>
          <a:solidFill>
            <a:srgbClr val="F2E6CF"/>
          </a:solidFill>
          <a:ln w="12700">
            <a:solidFill>
              <a:srgbClr val="F2E6CF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955280" y="4306824"/>
            <a:ext cx="914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에너지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9034272" y="4251960"/>
            <a:ext cx="1280160" cy="384048"/>
          </a:xfrm>
          <a:prstGeom prst="roundRect">
            <a:avLst>
              <a:gd name="adj" fmla="val 23810"/>
            </a:avLst>
          </a:prstGeom>
          <a:solidFill>
            <a:srgbClr val="DCEBE8"/>
          </a:solidFill>
          <a:ln w="12700">
            <a:solidFill>
              <a:srgbClr val="DCEBE8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034272" y="4306824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노동시장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0479024" y="4251960"/>
            <a:ext cx="1097280" cy="384048"/>
          </a:xfrm>
          <a:prstGeom prst="roundRect">
            <a:avLst>
              <a:gd name="adj" fmla="val 23810"/>
            </a:avLst>
          </a:prstGeom>
          <a:solidFill>
            <a:srgbClr val="EFD8CF"/>
          </a:solidFill>
          <a:ln w="12700">
            <a:solidFill>
              <a:srgbClr val="EFD8CF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479024" y="430682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산업구조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841248" y="5897880"/>
            <a:ext cx="612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근거 문헌 7편 / 공개 PDF 기준 / 정리일 2026-04-06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EF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" cy="6858000"/>
          </a:xfrm>
          <a:prstGeom prst="rect">
            <a:avLst/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" y="612648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2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411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54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Question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731520" y="749808"/>
            <a:ext cx="10789920" cy="0"/>
          </a:xfrm>
          <a:prstGeom prst="line">
            <a:avLst/>
          </a:prstGeom>
          <a:noFill/>
          <a:ln w="15240">
            <a:solidFill>
              <a:srgbClr val="D8C9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86868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핵심 질문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1417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관건은 단위 효율이 아니라 효율 이후 총수요 반응이다.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1828800"/>
            <a:ext cx="3657600" cy="3566160"/>
          </a:xfrm>
          <a:prstGeom prst="roundRect">
            <a:avLst>
              <a:gd name="adj" fmla="val 2051"/>
            </a:avLst>
          </a:prstGeom>
          <a:solidFill>
            <a:srgbClr val="FFF9F2"/>
          </a:solidFill>
          <a:ln w="12700">
            <a:solidFill>
              <a:srgbClr val="FFF9F2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33272" y="1975104"/>
            <a:ext cx="33284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문제 정의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33272" y="2286000"/>
            <a:ext cx="3328416" cy="29809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AI는 더 빨라지고 더 저렴해지고 있다.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하지만 효율 향상이 총전력, 총연산, 총노동대체 압력까지 줄인다고 말할 수는 없다.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제번스의 역설은 바로 이 괴리를 설명한다.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983480" y="2331720"/>
            <a:ext cx="1417320" cy="960120"/>
          </a:xfrm>
          <a:prstGeom prst="roundRect">
            <a:avLst>
              <a:gd name="adj" fmla="val 7619"/>
            </a:avLst>
          </a:prstGeom>
          <a:solidFill>
            <a:srgbClr val="F2E6CF"/>
          </a:solidFill>
          <a:ln w="12700">
            <a:solidFill>
              <a:srgbClr val="F2E6CF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56632" y="2651760"/>
            <a:ext cx="1271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효율 향상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73952" y="2587752"/>
            <a:ext cx="201168" cy="384048"/>
          </a:xfrm>
          <a:prstGeom prst="chevron">
            <a:avLst/>
          </a:prstGeom>
          <a:solidFill>
            <a:srgbClr val="EFD8CF"/>
          </a:solidFill>
          <a:ln w="12700">
            <a:solidFill>
              <a:srgbClr val="B75437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720840" y="2331720"/>
            <a:ext cx="1417320" cy="960120"/>
          </a:xfrm>
          <a:prstGeom prst="roundRect">
            <a:avLst>
              <a:gd name="adj" fmla="val 7619"/>
            </a:avLst>
          </a:prstGeom>
          <a:solidFill>
            <a:srgbClr val="DCEBE8"/>
          </a:solidFill>
          <a:ln w="12700">
            <a:solidFill>
              <a:srgbClr val="DCEBE8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793992" y="2651760"/>
            <a:ext cx="1271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단가 하락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211312" y="2587752"/>
            <a:ext cx="201168" cy="384048"/>
          </a:xfrm>
          <a:prstGeom prst="chevron">
            <a:avLst/>
          </a:prstGeom>
          <a:solidFill>
            <a:srgbClr val="EFD8CF"/>
          </a:solidFill>
          <a:ln w="12700">
            <a:solidFill>
              <a:srgbClr val="B75437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8458200" y="2331720"/>
            <a:ext cx="1417320" cy="960120"/>
          </a:xfrm>
          <a:prstGeom prst="roundRect">
            <a:avLst>
              <a:gd name="adj" fmla="val 7619"/>
            </a:avLst>
          </a:prstGeom>
          <a:solidFill>
            <a:srgbClr val="EFD8CF"/>
          </a:solidFill>
          <a:ln w="12700">
            <a:solidFill>
              <a:srgbClr val="EFD8CF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531352" y="2651760"/>
            <a:ext cx="1271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채택 확대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9948672" y="2587752"/>
            <a:ext cx="201168" cy="384048"/>
          </a:xfrm>
          <a:prstGeom prst="chevron">
            <a:avLst/>
          </a:prstGeom>
          <a:solidFill>
            <a:srgbClr val="EFD8CF"/>
          </a:solidFill>
          <a:ln w="12700">
            <a:solidFill>
              <a:srgbClr val="B75437">
                <a:alpha val="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10195560" y="2331720"/>
            <a:ext cx="1417320" cy="960120"/>
          </a:xfrm>
          <a:prstGeom prst="roundRect">
            <a:avLst>
              <a:gd name="adj" fmla="val 7619"/>
            </a:avLst>
          </a:prstGeom>
          <a:solidFill>
            <a:srgbClr val="E8E0D5"/>
          </a:solidFill>
          <a:ln w="12700">
            <a:solidFill>
              <a:srgbClr val="E8E0D5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268712" y="2651760"/>
            <a:ext cx="127101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총량 반응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83480" y="3840480"/>
            <a:ext cx="6035040" cy="1554480"/>
          </a:xfrm>
          <a:prstGeom prst="roundRect">
            <a:avLst>
              <a:gd name="adj" fmla="val 4706"/>
            </a:avLst>
          </a:prstGeom>
          <a:solidFill>
            <a:srgbClr val="FFF9F2"/>
          </a:solidFill>
          <a:ln w="12700">
            <a:solidFill>
              <a:srgbClr val="FFF9F2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48072" y="3986784"/>
            <a:ext cx="5705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발표의 판단 기준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148072" y="4297680"/>
            <a:ext cx="5705856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효율 향상 이후 더 많은 사용, 더 복잡한 연산, 더 넓은 도입이 동반되면 총자원 소비는 줄지 않을 수 있다.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31520" y="5943600"/>
            <a:ext cx="10698480" cy="502920"/>
          </a:xfrm>
          <a:prstGeom prst="roundRect">
            <a:avLst>
              <a:gd name="adj" fmla="val 14545"/>
            </a:avLst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60120" y="6071616"/>
            <a:ext cx="10241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핵심은 '모델 하나의 효율'이 아니라 '효율 이후 사회 전체 사용량'이다.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EF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" cy="6858000"/>
          </a:xfrm>
          <a:prstGeom prst="rect">
            <a:avLst/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" y="612648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411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54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Direct Effects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731520" y="749808"/>
            <a:ext cx="10789920" cy="0"/>
          </a:xfrm>
          <a:prstGeom prst="line">
            <a:avLst/>
          </a:prstGeom>
          <a:noFill/>
          <a:ln w="15240">
            <a:solidFill>
              <a:srgbClr val="D8C9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86868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직접효과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1417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AI 효율 논의는 이미 높은 자원사용을 전제로 한다.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1828800"/>
            <a:ext cx="5074920" cy="3611880"/>
          </a:xfrm>
          <a:prstGeom prst="roundRect">
            <a:avLst>
              <a:gd name="adj" fmla="val 2025"/>
            </a:avLst>
          </a:prstGeom>
          <a:solidFill>
            <a:srgbClr val="F2E6CF"/>
          </a:solidFill>
          <a:ln w="12700">
            <a:solidFill>
              <a:srgbClr val="F2E6CF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33272" y="1975104"/>
            <a:ext cx="47457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Strubell et al. (2019)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33272" y="2286000"/>
            <a:ext cx="4745736" cy="30266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대형 NLP 모델의 훈련과 하이퍼파라미터 탐색은 상당한 전력, 비용, 탄소배출을 수반한다.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정확도 향상은 계산자원 동원 위에서 만들어진다는 점을 초기 단계에서 정량화했다.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99632" y="1828800"/>
            <a:ext cx="4892040" cy="3611880"/>
          </a:xfrm>
          <a:prstGeom prst="roundRect">
            <a:avLst>
              <a:gd name="adj" fmla="val 2025"/>
            </a:avLst>
          </a:prstGeom>
          <a:solidFill>
            <a:srgbClr val="DCEBE8"/>
          </a:solidFill>
          <a:ln w="12700">
            <a:solidFill>
              <a:srgbClr val="DCEBE8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64224" y="1975104"/>
            <a:ext cx="45628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LLMCarbon (2024)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364224" y="2286000"/>
            <a:ext cx="4562856" cy="30266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훈련뿐 아니라 추론, 저장, 실험, 내재탄소까지 포함해 LLM의 탄소발자국을 추정한다.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반등효과 자체보다 총량 변화를 측정할 인프라를 제공한다.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5943600"/>
            <a:ext cx="10698480" cy="502920"/>
          </a:xfrm>
          <a:prstGeom prst="roundRect">
            <a:avLst>
              <a:gd name="adj" fmla="val 14545"/>
            </a:avLst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6071616"/>
            <a:ext cx="10241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정리: AI는 이미 자원집약적이며, 효율 향상은 이 기반 위에서 진행된다.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EF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" cy="6858000"/>
          </a:xfrm>
          <a:prstGeom prst="rect">
            <a:avLst/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" y="612648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4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411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54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System Rebound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731520" y="749808"/>
            <a:ext cx="10789920" cy="0"/>
          </a:xfrm>
          <a:prstGeom prst="line">
            <a:avLst/>
          </a:prstGeom>
          <a:noFill/>
          <a:ln w="15240">
            <a:solidFill>
              <a:srgbClr val="D8C9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86868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시스템 수준 반등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1417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클라우드와 데이터센터에서는 효율 개선과 총전력 증가가 함께 나타날 수 있다.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914400" y="187452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데이터센터 전력수요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005840" y="5303520"/>
            <a:ext cx="3794760" cy="0"/>
          </a:xfrm>
          <a:prstGeom prst="line">
            <a:avLst/>
          </a:prstGeom>
          <a:noFill/>
          <a:ln w="13970">
            <a:solidFill>
              <a:srgbClr val="6B6E69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005840" y="2331720"/>
            <a:ext cx="0" cy="2971800"/>
          </a:xfrm>
          <a:prstGeom prst="line">
            <a:avLst/>
          </a:prstGeom>
          <a:noFill/>
          <a:ln w="13970">
            <a:solidFill>
              <a:srgbClr val="6B6E69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645920" y="4069080"/>
            <a:ext cx="960120" cy="1234440"/>
          </a:xfrm>
          <a:prstGeom prst="rect">
            <a:avLst/>
          </a:prstGeom>
          <a:solidFill>
            <a:srgbClr val="C59C58"/>
          </a:solidFill>
          <a:ln w="12700">
            <a:solidFill>
              <a:srgbClr val="C59C58">
                <a:alpha val="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154680" y="2487168"/>
            <a:ext cx="960120" cy="2816352"/>
          </a:xfrm>
          <a:prstGeom prst="rect">
            <a:avLst/>
          </a:prstGeom>
          <a:solidFill>
            <a:srgbClr val="B75437"/>
          </a:solidFill>
          <a:ln w="12700">
            <a:solidFill>
              <a:srgbClr val="B75437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645920" y="3730752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415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154680" y="2148840"/>
            <a:ext cx="9601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945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572768" y="544068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2024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3081528" y="544068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2030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749808" y="2148840"/>
            <a:ext cx="320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TWh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532120" y="1828800"/>
            <a:ext cx="5577840" cy="3611880"/>
          </a:xfrm>
          <a:prstGeom prst="roundRect">
            <a:avLst>
              <a:gd name="adj" fmla="val 2025"/>
            </a:avLst>
          </a:prstGeom>
          <a:solidFill>
            <a:srgbClr val="FFF9F2"/>
          </a:solidFill>
          <a:ln w="12700">
            <a:solidFill>
              <a:srgbClr val="FFF9F2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96712" y="1975104"/>
            <a:ext cx="524865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해석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696712" y="2286000"/>
            <a:ext cx="5248656" cy="30266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Sharma는 효율 상승이 플랫폼 성장과 서비스 확장을 통해 총에너지 증가로 이어질 수 있다고 본다.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IEA는 데이터센터 전력수요가 2024년 415TWh에서 2030년 약 945TWh로 늘 수 있다고 전망한다.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즉 국소 효율 개선이 총량 증가를 상쇄하지 못할 수 있다.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5943600"/>
            <a:ext cx="10698480" cy="502920"/>
          </a:xfrm>
          <a:prstGeom prst="roundRect">
            <a:avLst>
              <a:gd name="adj" fmla="val 14545"/>
            </a:avLst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60120" y="6071616"/>
            <a:ext cx="10241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정리: 시스템 수준에서는 '더 효율적임'과 '더 많이 소비함'이 동시에 가능하다.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EF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" cy="6858000"/>
          </a:xfrm>
          <a:prstGeom prst="rect">
            <a:avLst/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" y="612648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5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411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54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Labor and Structure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731520" y="749808"/>
            <a:ext cx="10789920" cy="0"/>
          </a:xfrm>
          <a:prstGeom prst="line">
            <a:avLst/>
          </a:prstGeom>
          <a:noFill/>
          <a:ln w="15240">
            <a:solidFill>
              <a:srgbClr val="D8C9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86868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노동시장과 산업구조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1417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AI형 제번스는 대체 압력과 연산 수요를 함께 키울 수 있다.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1828800"/>
            <a:ext cx="5029200" cy="3611880"/>
          </a:xfrm>
          <a:prstGeom prst="roundRect">
            <a:avLst>
              <a:gd name="adj" fmla="val 2025"/>
            </a:avLst>
          </a:prstGeom>
          <a:solidFill>
            <a:srgbClr val="DCEBE8"/>
          </a:solidFill>
          <a:ln w="12700">
            <a:solidFill>
              <a:srgbClr val="DCEBE8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33272" y="1975104"/>
            <a:ext cx="4700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Narayanan &amp; Pace (2025)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33272" y="2286000"/>
            <a:ext cx="4700016" cy="30266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AI는 보완재에서 대체재로 전환될 수 있다.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핵심 변수는 단가 하락만이 아니라 품질 향상과 대체탄력성 상승이다.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효율 향상은 기존에 경제성이 부족했던 업무영역까지 AI 채택을 넓힌다.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53912" y="1828800"/>
            <a:ext cx="4983480" cy="3611880"/>
          </a:xfrm>
          <a:prstGeom prst="roundRect">
            <a:avLst>
              <a:gd name="adj" fmla="val 2025"/>
            </a:avLst>
          </a:prstGeom>
          <a:solidFill>
            <a:srgbClr val="EFD8CF"/>
          </a:solidFill>
          <a:ln w="12700">
            <a:solidFill>
              <a:srgbClr val="EFD8CF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18504" y="1975104"/>
            <a:ext cx="46542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Zhang &amp; Zhang (2026)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318504" y="2286000"/>
            <a:ext cx="4654296" cy="30266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추론가격 하락은 더 긴 추론 체인, 더 큰 컨텍스트, 더 복잡한 에이전트 구조를 유도할 수 있다.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사용량 증가는 더 많은 데이터와 더 강한 시장집중으로 이어진다.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5943600"/>
            <a:ext cx="10698480" cy="502920"/>
          </a:xfrm>
          <a:prstGeom prst="roundRect">
            <a:avLst>
              <a:gd name="adj" fmla="val 14545"/>
            </a:avLst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960120" y="6071616"/>
            <a:ext cx="10241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정리: 효율 향상은 노동절약으로 끝나지 않고, 더 넓은 도입과 더 계산집약적인 구조를 낳을 수 있다.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EF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" cy="6858000"/>
          </a:xfrm>
          <a:prstGeom prst="rect">
            <a:avLst/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" y="612648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6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411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54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Policy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731520" y="749808"/>
            <a:ext cx="10789920" cy="0"/>
          </a:xfrm>
          <a:prstGeom prst="line">
            <a:avLst/>
          </a:prstGeom>
          <a:noFill/>
          <a:ln w="15240">
            <a:solidFill>
              <a:srgbClr val="D8C9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86868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정책 함의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1417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효율 개선만으로는 부족하다. 총량 관리와 공개 기준이 함께 필요하다.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1828800"/>
            <a:ext cx="4937760" cy="1508760"/>
          </a:xfrm>
          <a:prstGeom prst="roundRect">
            <a:avLst>
              <a:gd name="adj" fmla="val 4848"/>
            </a:avLst>
          </a:prstGeom>
          <a:solidFill>
            <a:srgbClr val="F2E6CF"/>
          </a:solidFill>
          <a:ln w="12700">
            <a:solidFill>
              <a:srgbClr val="F2E6CF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33272" y="1975104"/>
            <a:ext cx="46085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1. 공개 기준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33272" y="2286000"/>
            <a:ext cx="4608576" cy="9235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모델 훈련, 추론, 저장, 데이터센터 운영의 전력과 탄소를 표준화해 공개해야 한다.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080760" y="1828800"/>
            <a:ext cx="4983480" cy="1508760"/>
          </a:xfrm>
          <a:prstGeom prst="roundRect">
            <a:avLst>
              <a:gd name="adj" fmla="val 4848"/>
            </a:avLst>
          </a:prstGeom>
          <a:solidFill>
            <a:srgbClr val="DCEBE8"/>
          </a:solidFill>
          <a:ln w="12700">
            <a:solidFill>
              <a:srgbClr val="DCEBE8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45352" y="1975104"/>
            <a:ext cx="46542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2. 전력 인프라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245352" y="2286000"/>
            <a:ext cx="4654296" cy="9235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데이터센터 입지, 전력망 투자, 피크부하, 재생에너지 조달을 한 프레임에서 계획해야 한다.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68680" y="3611880"/>
            <a:ext cx="4937760" cy="1508760"/>
          </a:xfrm>
          <a:prstGeom prst="roundRect">
            <a:avLst>
              <a:gd name="adj" fmla="val 4848"/>
            </a:avLst>
          </a:prstGeom>
          <a:solidFill>
            <a:srgbClr val="EFD8CF"/>
          </a:solidFill>
          <a:ln w="12700">
            <a:solidFill>
              <a:srgbClr val="EFD8CF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33272" y="3758184"/>
            <a:ext cx="46085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3. 노동 전환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33272" y="4069080"/>
            <a:ext cx="4608576" cy="9235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평균 생산성보다 직무 재구성, 대체탄력성, 전환교육과 소득완충 장치를 더 중시해야 한다.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80760" y="3611880"/>
            <a:ext cx="4983480" cy="1508760"/>
          </a:xfrm>
          <a:prstGeom prst="roundRect">
            <a:avLst>
              <a:gd name="adj" fmla="val 4848"/>
            </a:avLst>
          </a:prstGeom>
          <a:solidFill>
            <a:srgbClr val="E9E3D8"/>
          </a:solidFill>
          <a:ln w="12700">
            <a:solidFill>
              <a:srgbClr val="E9E3D8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45352" y="3758184"/>
            <a:ext cx="46542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4. 경쟁과 데이터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45352" y="4069080"/>
            <a:ext cx="4654296" cy="9235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데이터 플라이휠과 시장집중이 자원소비 구조를 강화할 수 있으므로 경쟁정책과 데이터 거버넌스가 중요하다.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5943600"/>
            <a:ext cx="10698480" cy="502920"/>
          </a:xfrm>
          <a:prstGeom prst="roundRect">
            <a:avLst>
              <a:gd name="adj" fmla="val 14545"/>
            </a:avLst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0120" y="6071616"/>
            <a:ext cx="10241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정리: 정책 초점은 '효율 그 자체'보다 '효율 이후 총수요와 시장구조'에 있어야 한다.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EFE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38912" cy="6858000"/>
          </a:xfrm>
          <a:prstGeom prst="rect">
            <a:avLst/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" y="6126480"/>
            <a:ext cx="292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7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41148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B75437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Conclusion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731520" y="749808"/>
            <a:ext cx="10789920" cy="0"/>
          </a:xfrm>
          <a:prstGeom prst="line">
            <a:avLst/>
          </a:prstGeom>
          <a:noFill/>
          <a:ln w="15240">
            <a:solidFill>
              <a:srgbClr val="D8C9B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868680"/>
            <a:ext cx="7223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결론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731520" y="1417320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6E69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AI는 제번스 메커니즘이 작동하기 쉬운 조건을 강하게 갖추고 있다.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868680" y="1874520"/>
            <a:ext cx="5623560" cy="3429000"/>
          </a:xfrm>
          <a:prstGeom prst="roundRect">
            <a:avLst>
              <a:gd name="adj" fmla="val 2133"/>
            </a:avLst>
          </a:prstGeom>
          <a:solidFill>
            <a:srgbClr val="FFF9F2"/>
          </a:solidFill>
          <a:ln w="12700">
            <a:solidFill>
              <a:srgbClr val="FFF9F2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33272" y="2020824"/>
            <a:ext cx="5294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최종 판단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33272" y="2331720"/>
            <a:ext cx="5294376" cy="28437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AI에서 제번스의 역설이 완전히 실증됐다고 단정하긴 이르다.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하지만 효율 향상 -&gt; 단가 하락 -&gt; 채택 확대 -&gt; 총전력·총연산 증가라는 경로는 매우 설득력 있게 나타난다.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향후 핵심 질문은 효율 자체보다 효율 이후 총량이 어떻게 변하는가이다.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812280" y="1874520"/>
            <a:ext cx="4297680" cy="914400"/>
          </a:xfrm>
          <a:prstGeom prst="roundRect">
            <a:avLst>
              <a:gd name="adj" fmla="val 8000"/>
            </a:avLst>
          </a:prstGeom>
          <a:solidFill>
            <a:srgbClr val="F2E6CF"/>
          </a:solidFill>
          <a:ln w="12700">
            <a:solidFill>
              <a:srgbClr val="F2E6CF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976872" y="2020824"/>
            <a:ext cx="3968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판단 1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976872" y="2331720"/>
            <a:ext cx="39684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완전한 실증: 아직 아님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812280" y="2971800"/>
            <a:ext cx="4297680" cy="914400"/>
          </a:xfrm>
          <a:prstGeom prst="roundRect">
            <a:avLst>
              <a:gd name="adj" fmla="val 8000"/>
            </a:avLst>
          </a:prstGeom>
          <a:solidFill>
            <a:srgbClr val="DCEBE8"/>
          </a:solidFill>
          <a:ln w="12700">
            <a:solidFill>
              <a:srgbClr val="DCEBE8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976872" y="3118104"/>
            <a:ext cx="3968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판단 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6976872" y="3429000"/>
            <a:ext cx="39684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작동 조건: 상당히 강함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812280" y="4069080"/>
            <a:ext cx="4297680" cy="914400"/>
          </a:xfrm>
          <a:prstGeom prst="roundRect">
            <a:avLst>
              <a:gd name="adj" fmla="val 8000"/>
            </a:avLst>
          </a:prstGeom>
          <a:solidFill>
            <a:srgbClr val="EFD8CF"/>
          </a:solidFill>
          <a:ln w="12700">
            <a:solidFill>
              <a:srgbClr val="EFD8CF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76872" y="4215384"/>
            <a:ext cx="3968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판단 3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976872" y="4526280"/>
            <a:ext cx="39684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2A2E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정책 초점: 효율 이후 총량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731520" y="5943600"/>
            <a:ext cx="10698480" cy="502920"/>
          </a:xfrm>
          <a:prstGeom prst="roundRect">
            <a:avLst>
              <a:gd name="adj" fmla="val 14545"/>
            </a:avLst>
          </a:prstGeom>
          <a:solidFill>
            <a:srgbClr val="24363A"/>
          </a:solidFill>
          <a:ln w="12700">
            <a:solidFill>
              <a:srgbClr val="24363A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60120" y="6071616"/>
            <a:ext cx="10241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Apple SD Gothic Neo" pitchFamily="34" charset="0"/>
                <a:ea typeface="Apple SD Gothic Neo" pitchFamily="34" charset="-122"/>
                <a:cs typeface="Apple SD Gothic Neo" pitchFamily="34" charset="-120"/>
              </a:rPr>
              <a:t>한 문장 요약: AI의 핵심 문제는 효율 부족이 아니라 효율이 더 큰 총수요를 낳을 수 있다는 점이다.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ple SD Gothic Neo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ple SD Gothic Neo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AI에 제번스의 역설이 적용될 수 있는가</dc:title>
  <dc:subject>AI and Jevons paradox</dc:subject>
  <dc:creator>OpenAI Codex</dc:creator>
  <cp:lastModifiedBy>OpenAI Codex</cp:lastModifiedBy>
  <cp:revision>1</cp:revision>
  <dcterms:created xsi:type="dcterms:W3CDTF">2026-04-05T15:26:47Z</dcterms:created>
  <dcterms:modified xsi:type="dcterms:W3CDTF">2026-04-05T15:26:47Z</dcterms:modified>
</cp:coreProperties>
</file>