
<file path=[Content_Types].xml><?xml version="1.0" encoding="utf-8"?>
<Types xmlns="http://schemas.openxmlformats.org/package/2006/content-types">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extended-properties" Target="docProps/app.xml"/><Relationship Id="rId2" Type="http://schemas.openxmlformats.org/package/2006/relationships/metadata/core-properties" Target="docProps/core.xml"/><Relationship Id="rId3"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Lst>
  <p:notesMasterIdLst>
    <p:notesMasterId r:id="rId9"/>
  </p:notesMasterIdLst>
  <p:sldSz cx="12192000" cy="6858000"/>
  <p:notesSz cx="6858000" cy="12192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notesMaster" Target="notesMasters/notesMaster1.xml"/><Relationship Id="rId10" Type="http://schemas.openxmlformats.org/officeDocument/2006/relationships/presProps" Target="presProps.xml"/><Relationship Id="rId11" Type="http://schemas.openxmlformats.org/officeDocument/2006/relationships/viewProps" Target="viewProps.xml"/><Relationship Id="rId12" Type="http://schemas.openxmlformats.org/officeDocument/2006/relationships/theme" Target="theme/theme1.xml"/><Relationship Id="rId13"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defRPr sz="1100">
                <a:latin typeface="Apple SD Gothic Neo"/>
              </a:defRPr>
            </a:pPr>
            <a:r>
              <a:t>오늘 발표의 질문은 단순합니다. AI가 더 효율적이 되어도 총자원 사용이 정말 줄어드느냐는 것입니다. 제가 검토한 문헌은 에너지, 노동시장, 산업구조 차원에서 오히려 총량 반등이 나타날 수 있음을 시사합니다. 그래서 이 발표는 효율 자체보다 효율 이후의 총수요 반응을 보는 데 초점을 둡니다.</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defRPr sz="1100">
                <a:latin typeface="Apple SD Gothic Neo"/>
              </a:defRPr>
            </a:pPr>
            <a:r>
              <a:t>제번스의 역설은 효율 향상이 자원 절약으로 곧바로 이어지지 않는다는 주장입니다. 단가가 떨어지면 사용량이 늘고, 그 결과 총소비가 증가할 수 있습니다. AI에서도 같은 논리를 적용할 수 있는지가 핵심 질문입니다. 특히 모델 효율, 서비스 확장, 사용자 증가를 분리해서 보지 않으면 잘못된 결론에 도달하기 쉽습니다.</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defRPr sz="1100">
                <a:latin typeface="Apple SD Gothic Neo"/>
              </a:defRPr>
            </a:pPr>
            <a:r>
              <a:t>직접효과 문헌은 AI가 이미 자원집약적이라는 점을 보여줍니다. Strubell 연구는 대형 NLP 모델의 훈련과 튜닝 비용을, LLMCarbon은 훈련과 추론, 저장, 내재탄소까지 계량합니다. 이 문헌들의 중요성은 AI 효율 논의가 사실상 높은 에너지와 탄소 비용을 전제로 하고 있다는 점을 분명히 해준다는 데 있습니다.</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defRPr sz="1100">
                <a:latin typeface="Apple SD Gothic Neo"/>
              </a:defRPr>
            </a:pPr>
            <a:r>
              <a:t>시스템 수준으로 올라가면 반등 가능성은 더 선명해집니다. Sharma는 클라우드에서 효율 개선이 플랫폼 성장과 함께 총에너지 증가로 이어질 수 있다고 봅니다. IEA도 데이터센터 전력수요가 2024년 415TWh에서 2030년 약 945TWh까지 증가할 수 있다고 전망합니다. 즉 더 효율적인 인프라가 더 큰 총수요를 불러올 수 있습니다.</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defRPr sz="1100">
                <a:latin typeface="Apple SD Gothic Neo"/>
              </a:defRPr>
            </a:pPr>
            <a:r>
              <a:t>노동시장과 산업구조에서는 AI형 제번스가 다른 방식으로 나타납니다. Narayanan과 Pace는 AI가 보완재에서 대체재로 전환되는 조건을 제시합니다. Zhang과 Zhang은 추론가격 하락이 더 계산집약적인 구조를 유도할 수 있다고 봅니다. 효율 향상은 단순 절약이 아니라 더 넓은 도입과 더 강한 대체 압력으로 이어질 수 있습니다.</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defRPr sz="1100">
                <a:latin typeface="Apple SD Gothic Neo"/>
              </a:defRPr>
            </a:pPr>
            <a:r>
              <a:t>정책적으로는 효율 개선만 강조하는 접근이 부족합니다. 전력과 탄소 공개 기준, 데이터센터 전력망 계획, 노동 전환 정책, 경쟁과 데이터 거버넌스를 함께 다뤄야 합니다. 다시 말해 정책 초점은 모델 하나의 효율이 아니라 효율 이후 사회 전체에서 발생하는 총량 반응에 있어야 합니다.</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defRPr sz="1100">
                <a:latin typeface="Apple SD Gothic Neo"/>
              </a:defRPr>
            </a:pPr>
            <a:r>
              <a:t>결론적으로 AI에서 제번스의 역설이 완전히 실증됐다고 단정하긴 이릅니다. 하지만 작동 조건은 상당히 강합니다. 효율 향상, 단가 하락, 채택 확대, 총전력과 총연산 증가라는 경로가 여러 문헌에서 반복적으로 나타납니다. 앞으로의 핵심 과제는 AI를 얼마나 효율적으로 만들 것인가보다, 그 효율이 어떤 총수요를 낳는가를 추적하는 것입니다.</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F5EFE5"/>
        </a:solidFill>
      </p:bgPr>
    </p:bg>
    <p:spTree>
      <p:nvGrpSpPr>
        <p:cNvPr id="1" name=""/>
        <p:cNvGrpSpPr/>
        <p:nvPr/>
      </p:nvGrpSpPr>
      <p:grpSpPr>
        <a:xfrm>
          <a:off x="0" y="0"/>
          <a:ext cx="0" cy="0"/>
          <a:chOff x="0" y="0"/>
          <a:chExt cx="0" cy="0"/>
        </a:xfrm>
      </p:grpSpPr>
      <p:sp>
        <p:nvSpPr>
          <p:cNvPr id="2" name="Shape 0"/>
          <p:cNvSpPr/>
          <p:nvPr/>
        </p:nvSpPr>
        <p:spPr>
          <a:xfrm>
            <a:off x="0" y="0"/>
            <a:ext cx="12191695" cy="320040"/>
          </a:xfrm>
          <a:prstGeom prst="rect">
            <a:avLst/>
          </a:prstGeom>
          <a:solidFill>
            <a:srgbClr val="24363A"/>
          </a:solidFill>
          <a:ln w="12700">
            <a:solidFill>
              <a:srgbClr val="24363A">
                <a:alpha val="0"/>
              </a:srgbClr>
            </a:solidFill>
            <a:prstDash val="solid"/>
          </a:ln>
        </p:spPr>
      </p:sp>
      <p:sp>
        <p:nvSpPr>
          <p:cNvPr id="3" name="Shape 1"/>
          <p:cNvSpPr/>
          <p:nvPr/>
        </p:nvSpPr>
        <p:spPr>
          <a:xfrm>
            <a:off x="0" y="6537960"/>
            <a:ext cx="12191695" cy="320040"/>
          </a:xfrm>
          <a:prstGeom prst="rect">
            <a:avLst/>
          </a:prstGeom>
          <a:solidFill>
            <a:srgbClr val="B75437"/>
          </a:solidFill>
          <a:ln w="12700">
            <a:solidFill>
              <a:srgbClr val="B75437">
                <a:alpha val="0"/>
              </a:srgbClr>
            </a:solidFill>
            <a:prstDash val="solid"/>
          </a:ln>
        </p:spPr>
      </p:sp>
      <p:sp>
        <p:nvSpPr>
          <p:cNvPr id="4" name="Text 2"/>
          <p:cNvSpPr/>
          <p:nvPr/>
        </p:nvSpPr>
        <p:spPr>
          <a:xfrm>
            <a:off x="822960" y="1051560"/>
            <a:ext cx="6263640" cy="914400"/>
          </a:xfrm>
          <a:prstGeom prst="rect">
            <a:avLst/>
          </a:prstGeom>
          <a:noFill/>
          <a:ln/>
        </p:spPr>
        <p:txBody>
          <a:bodyPr wrap="square" lIns="0" tIns="0" rIns="0" bIns="0" rtlCol="0" anchor="ctr"/>
          <a:lstStyle/>
          <a:p>
            <a:pPr indent="0" marL="0">
              <a:buNone/>
            </a:pPr>
            <a:r>
              <a:rPr lang="en-US" sz="2700" b="1" dirty="0">
                <a:solidFill>
                  <a:srgbClr val="1F2A2E"/>
                </a:solidFill>
                <a:latin typeface="Apple SD Gothic Neo" pitchFamily="34" charset="0"/>
                <a:ea typeface="Apple SD Gothic Neo" pitchFamily="34" charset="-122"/>
                <a:cs typeface="Apple SD Gothic Neo" pitchFamily="34" charset="-120"/>
              </a:rPr>
              <a:t>AI에 제번스의 역설이 적용될 수 있는가</a:t>
            </a:r>
            <a:endParaRPr lang="en-US" sz="2700" dirty="0"/>
          </a:p>
        </p:txBody>
      </p:sp>
      <p:sp>
        <p:nvSpPr>
          <p:cNvPr id="5" name="Text 3"/>
          <p:cNvSpPr/>
          <p:nvPr/>
        </p:nvSpPr>
        <p:spPr>
          <a:xfrm>
            <a:off x="841248" y="1965960"/>
            <a:ext cx="1920240" cy="274320"/>
          </a:xfrm>
          <a:prstGeom prst="rect">
            <a:avLst/>
          </a:prstGeom>
          <a:noFill/>
          <a:ln/>
        </p:spPr>
        <p:txBody>
          <a:bodyPr wrap="square" lIns="0" tIns="0" rIns="0" bIns="0" rtlCol="0" anchor="ctr"/>
          <a:lstStyle/>
          <a:p>
            <a:pPr indent="0" marL="0">
              <a:buNone/>
            </a:pPr>
            <a:r>
              <a:rPr lang="en-US" sz="1000" b="1" dirty="0">
                <a:solidFill>
                  <a:srgbClr val="B75437"/>
                </a:solidFill>
                <a:latin typeface="Apple SD Gothic Neo" pitchFamily="34" charset="0"/>
                <a:ea typeface="Apple SD Gothic Neo" pitchFamily="34" charset="-122"/>
                <a:cs typeface="Apple SD Gothic Neo" pitchFamily="34" charset="-120"/>
              </a:rPr>
              <a:t>5분 발표 압축본</a:t>
            </a:r>
            <a:endParaRPr lang="en-US" sz="1000" dirty="0"/>
          </a:p>
        </p:txBody>
      </p:sp>
      <p:sp>
        <p:nvSpPr>
          <p:cNvPr id="6" name="Text 4"/>
          <p:cNvSpPr/>
          <p:nvPr/>
        </p:nvSpPr>
        <p:spPr>
          <a:xfrm>
            <a:off x="822960" y="2331720"/>
            <a:ext cx="5394960" cy="411480"/>
          </a:xfrm>
          <a:prstGeom prst="rect">
            <a:avLst/>
          </a:prstGeom>
          <a:noFill/>
          <a:ln/>
        </p:spPr>
        <p:txBody>
          <a:bodyPr wrap="square" lIns="0" tIns="0" rIns="0" bIns="0" rtlCol="0" anchor="ctr"/>
          <a:lstStyle/>
          <a:p>
            <a:pPr indent="0" marL="0">
              <a:buNone/>
            </a:pPr>
            <a:r>
              <a:rPr lang="en-US" sz="1300" dirty="0">
                <a:solidFill>
                  <a:srgbClr val="6B6E69"/>
                </a:solidFill>
                <a:latin typeface="Apple SD Gothic Neo" pitchFamily="34" charset="0"/>
                <a:ea typeface="Apple SD Gothic Neo" pitchFamily="34" charset="-122"/>
                <a:cs typeface="Apple SD Gothic Neo" pitchFamily="34" charset="-120"/>
              </a:rPr>
              <a:t>에너지, 노동시장, 산업구조를 하나의 반등 메커니즘으로 읽는 문헌 검토</a:t>
            </a:r>
            <a:endParaRPr lang="en-US" sz="1300" dirty="0"/>
          </a:p>
        </p:txBody>
      </p:sp>
      <p:sp>
        <p:nvSpPr>
          <p:cNvPr id="7" name="Shape 5"/>
          <p:cNvSpPr/>
          <p:nvPr/>
        </p:nvSpPr>
        <p:spPr>
          <a:xfrm>
            <a:off x="7818120" y="1024128"/>
            <a:ext cx="3383280" cy="2926080"/>
          </a:xfrm>
          <a:prstGeom prst="roundRect">
            <a:avLst>
              <a:gd name="adj" fmla="val 2500"/>
            </a:avLst>
          </a:prstGeom>
          <a:solidFill>
            <a:srgbClr val="FFF9F2"/>
          </a:solidFill>
          <a:ln w="12700">
            <a:solidFill>
              <a:srgbClr val="FFF9F2">
                <a:alpha val="0"/>
              </a:srgbClr>
            </a:solidFill>
            <a:prstDash val="solid"/>
          </a:ln>
        </p:spPr>
      </p:sp>
      <p:sp>
        <p:nvSpPr>
          <p:cNvPr id="8" name="Text 6"/>
          <p:cNvSpPr/>
          <p:nvPr/>
        </p:nvSpPr>
        <p:spPr>
          <a:xfrm>
            <a:off x="7982712" y="1170432"/>
            <a:ext cx="3054096" cy="256032"/>
          </a:xfrm>
          <a:prstGeom prst="rect">
            <a:avLst/>
          </a:prstGeom>
          <a:noFill/>
          <a:ln/>
        </p:spPr>
        <p:txBody>
          <a:bodyPr wrap="square" lIns="0" tIns="0" rIns="0" bIns="0" rtlCol="0" anchor="ctr"/>
          <a:lstStyle/>
          <a:p>
            <a:pPr indent="0" marL="0">
              <a:buNone/>
            </a:pPr>
            <a:r>
              <a:rPr lang="en-US" sz="1300" b="1" dirty="0">
                <a:solidFill>
                  <a:srgbClr val="1F2A2E"/>
                </a:solidFill>
                <a:latin typeface="Apple SD Gothic Neo" pitchFamily="34" charset="0"/>
                <a:ea typeface="Apple SD Gothic Neo" pitchFamily="34" charset="-122"/>
                <a:cs typeface="Apple SD Gothic Neo" pitchFamily="34" charset="-120"/>
              </a:rPr>
              <a:t>발표 프레임</a:t>
            </a:r>
            <a:endParaRPr lang="en-US" sz="1300" dirty="0"/>
          </a:p>
        </p:txBody>
      </p:sp>
      <p:sp>
        <p:nvSpPr>
          <p:cNvPr id="9" name="Text 7"/>
          <p:cNvSpPr/>
          <p:nvPr/>
        </p:nvSpPr>
        <p:spPr>
          <a:xfrm>
            <a:off x="7982712" y="1481328"/>
            <a:ext cx="3054096" cy="2340864"/>
          </a:xfrm>
          <a:prstGeom prst="rect">
            <a:avLst/>
          </a:prstGeom>
          <a:noFill/>
          <a:ln/>
        </p:spPr>
        <p:txBody>
          <a:bodyPr wrap="square" lIns="0" tIns="0" rIns="0" bIns="0" rtlCol="0" anchor="t"/>
          <a:lstStyle/>
          <a:p>
            <a:pPr indent="0" marL="0">
              <a:buNone/>
            </a:pPr>
            <a:r>
              <a:rPr lang="en-US" sz="1100" dirty="0">
                <a:solidFill>
                  <a:srgbClr val="1F2A2E"/>
                </a:solidFill>
                <a:latin typeface="Apple SD Gothic Neo" pitchFamily="34" charset="0"/>
                <a:ea typeface="Apple SD Gothic Neo" pitchFamily="34" charset="-122"/>
                <a:cs typeface="Apple SD Gothic Neo" pitchFamily="34" charset="-120"/>
              </a:rPr>
              <a:t>1. 효율 향상이 총량 감소를 뜻하는가</a:t>
            </a:r>
            <a:endParaRPr lang="en-US" sz="1100" dirty="0"/>
          </a:p>
          <a:p>
            <a:pPr indent="0" marL="0">
              <a:buNone/>
            </a:pPr>
            <a:endParaRPr lang="en-US" sz="1100" dirty="0"/>
          </a:p>
          <a:p>
            <a:pPr indent="0" marL="0">
              <a:buNone/>
            </a:pPr>
            <a:r>
              <a:rPr lang="en-US" sz="1100" dirty="0">
                <a:solidFill>
                  <a:srgbClr val="1F2A2E"/>
                </a:solidFill>
                <a:latin typeface="Apple SD Gothic Neo" pitchFamily="34" charset="0"/>
                <a:ea typeface="Apple SD Gothic Neo" pitchFamily="34" charset="-122"/>
                <a:cs typeface="Apple SD Gothic Neo" pitchFamily="34" charset="-120"/>
              </a:rPr>
              <a:t>2. 직접효과와 시스템 반등은 어떻게 연결되는가</a:t>
            </a:r>
            <a:endParaRPr lang="en-US" sz="1100" dirty="0"/>
          </a:p>
          <a:p>
            <a:pPr indent="0" marL="0">
              <a:buNone/>
            </a:pPr>
            <a:endParaRPr lang="en-US" sz="1100" dirty="0"/>
          </a:p>
          <a:p>
            <a:pPr indent="0" marL="0">
              <a:buNone/>
            </a:pPr>
            <a:r>
              <a:rPr lang="en-US" sz="1100" dirty="0">
                <a:solidFill>
                  <a:srgbClr val="1F2A2E"/>
                </a:solidFill>
                <a:latin typeface="Apple SD Gothic Neo" pitchFamily="34" charset="0"/>
                <a:ea typeface="Apple SD Gothic Neo" pitchFamily="34" charset="-122"/>
                <a:cs typeface="Apple SD Gothic Neo" pitchFamily="34" charset="-120"/>
              </a:rPr>
              <a:t>3. 노동시장과 산업구조에서는 무엇이 달라지는가</a:t>
            </a:r>
            <a:endParaRPr lang="en-US" sz="1100" dirty="0"/>
          </a:p>
        </p:txBody>
      </p:sp>
      <p:sp>
        <p:nvSpPr>
          <p:cNvPr id="10" name="Shape 8"/>
          <p:cNvSpPr/>
          <p:nvPr/>
        </p:nvSpPr>
        <p:spPr>
          <a:xfrm>
            <a:off x="7955280" y="4251960"/>
            <a:ext cx="914400" cy="384048"/>
          </a:xfrm>
          <a:prstGeom prst="roundRect">
            <a:avLst>
              <a:gd name="adj" fmla="val 23810"/>
            </a:avLst>
          </a:prstGeom>
          <a:solidFill>
            <a:srgbClr val="F2E6CF"/>
          </a:solidFill>
          <a:ln w="12700">
            <a:solidFill>
              <a:srgbClr val="F2E6CF">
                <a:alpha val="0"/>
              </a:srgbClr>
            </a:solidFill>
            <a:prstDash val="solid"/>
          </a:ln>
        </p:spPr>
      </p:sp>
      <p:sp>
        <p:nvSpPr>
          <p:cNvPr id="11" name="Text 9"/>
          <p:cNvSpPr/>
          <p:nvPr/>
        </p:nvSpPr>
        <p:spPr>
          <a:xfrm>
            <a:off x="7955280" y="4306824"/>
            <a:ext cx="914400" cy="182880"/>
          </a:xfrm>
          <a:prstGeom prst="rect">
            <a:avLst/>
          </a:prstGeom>
          <a:noFill/>
          <a:ln/>
        </p:spPr>
        <p:txBody>
          <a:bodyPr wrap="square" lIns="0" tIns="0" rIns="0" bIns="0" rtlCol="0" anchor="ctr"/>
          <a:lstStyle/>
          <a:p>
            <a:pPr algn="ctr" indent="0" marL="0">
              <a:buNone/>
            </a:pPr>
            <a:r>
              <a:rPr lang="en-US" sz="1050" b="1" dirty="0">
                <a:solidFill>
                  <a:srgbClr val="1F2A2E"/>
                </a:solidFill>
                <a:latin typeface="Apple SD Gothic Neo" pitchFamily="34" charset="0"/>
                <a:ea typeface="Apple SD Gothic Neo" pitchFamily="34" charset="-122"/>
                <a:cs typeface="Apple SD Gothic Neo" pitchFamily="34" charset="-120"/>
              </a:rPr>
              <a:t>에너지</a:t>
            </a:r>
            <a:endParaRPr lang="en-US" sz="1050" dirty="0"/>
          </a:p>
        </p:txBody>
      </p:sp>
      <p:sp>
        <p:nvSpPr>
          <p:cNvPr id="12" name="Shape 10"/>
          <p:cNvSpPr/>
          <p:nvPr/>
        </p:nvSpPr>
        <p:spPr>
          <a:xfrm>
            <a:off x="9034272" y="4251960"/>
            <a:ext cx="1280160" cy="384048"/>
          </a:xfrm>
          <a:prstGeom prst="roundRect">
            <a:avLst>
              <a:gd name="adj" fmla="val 23810"/>
            </a:avLst>
          </a:prstGeom>
          <a:solidFill>
            <a:srgbClr val="DCEBE8"/>
          </a:solidFill>
          <a:ln w="12700">
            <a:solidFill>
              <a:srgbClr val="DCEBE8">
                <a:alpha val="0"/>
              </a:srgbClr>
            </a:solidFill>
            <a:prstDash val="solid"/>
          </a:ln>
        </p:spPr>
      </p:sp>
      <p:sp>
        <p:nvSpPr>
          <p:cNvPr id="13" name="Text 11"/>
          <p:cNvSpPr/>
          <p:nvPr/>
        </p:nvSpPr>
        <p:spPr>
          <a:xfrm>
            <a:off x="9034272" y="4306824"/>
            <a:ext cx="1280160" cy="182880"/>
          </a:xfrm>
          <a:prstGeom prst="rect">
            <a:avLst/>
          </a:prstGeom>
          <a:noFill/>
          <a:ln/>
        </p:spPr>
        <p:txBody>
          <a:bodyPr wrap="square" lIns="0" tIns="0" rIns="0" bIns="0" rtlCol="0" anchor="ctr"/>
          <a:lstStyle/>
          <a:p>
            <a:pPr algn="ctr" indent="0" marL="0">
              <a:buNone/>
            </a:pPr>
            <a:r>
              <a:rPr lang="en-US" sz="1050" b="1" dirty="0">
                <a:solidFill>
                  <a:srgbClr val="1F2A2E"/>
                </a:solidFill>
                <a:latin typeface="Apple SD Gothic Neo" pitchFamily="34" charset="0"/>
                <a:ea typeface="Apple SD Gothic Neo" pitchFamily="34" charset="-122"/>
                <a:cs typeface="Apple SD Gothic Neo" pitchFamily="34" charset="-120"/>
              </a:rPr>
              <a:t>노동시장</a:t>
            </a:r>
            <a:endParaRPr lang="en-US" sz="1050" dirty="0"/>
          </a:p>
        </p:txBody>
      </p:sp>
      <p:sp>
        <p:nvSpPr>
          <p:cNvPr id="14" name="Shape 12"/>
          <p:cNvSpPr/>
          <p:nvPr/>
        </p:nvSpPr>
        <p:spPr>
          <a:xfrm>
            <a:off x="10479024" y="4251960"/>
            <a:ext cx="1097280" cy="384048"/>
          </a:xfrm>
          <a:prstGeom prst="roundRect">
            <a:avLst>
              <a:gd name="adj" fmla="val 23810"/>
            </a:avLst>
          </a:prstGeom>
          <a:solidFill>
            <a:srgbClr val="EFD8CF"/>
          </a:solidFill>
          <a:ln w="12700">
            <a:solidFill>
              <a:srgbClr val="EFD8CF">
                <a:alpha val="0"/>
              </a:srgbClr>
            </a:solidFill>
            <a:prstDash val="solid"/>
          </a:ln>
        </p:spPr>
      </p:sp>
      <p:sp>
        <p:nvSpPr>
          <p:cNvPr id="15" name="Text 13"/>
          <p:cNvSpPr/>
          <p:nvPr/>
        </p:nvSpPr>
        <p:spPr>
          <a:xfrm>
            <a:off x="10479024" y="4306824"/>
            <a:ext cx="1097280" cy="182880"/>
          </a:xfrm>
          <a:prstGeom prst="rect">
            <a:avLst/>
          </a:prstGeom>
          <a:noFill/>
          <a:ln/>
        </p:spPr>
        <p:txBody>
          <a:bodyPr wrap="square" lIns="0" tIns="0" rIns="0" bIns="0" rtlCol="0" anchor="ctr"/>
          <a:lstStyle/>
          <a:p>
            <a:pPr algn="ctr" indent="0" marL="0">
              <a:buNone/>
            </a:pPr>
            <a:r>
              <a:rPr lang="en-US" sz="1050" b="1" dirty="0">
                <a:solidFill>
                  <a:srgbClr val="1F2A2E"/>
                </a:solidFill>
                <a:latin typeface="Apple SD Gothic Neo" pitchFamily="34" charset="0"/>
                <a:ea typeface="Apple SD Gothic Neo" pitchFamily="34" charset="-122"/>
                <a:cs typeface="Apple SD Gothic Neo" pitchFamily="34" charset="-120"/>
              </a:rPr>
              <a:t>산업구조</a:t>
            </a:r>
            <a:endParaRPr lang="en-US" sz="1050" dirty="0"/>
          </a:p>
        </p:txBody>
      </p:sp>
      <p:sp>
        <p:nvSpPr>
          <p:cNvPr id="16" name="Text 14"/>
          <p:cNvSpPr/>
          <p:nvPr/>
        </p:nvSpPr>
        <p:spPr>
          <a:xfrm>
            <a:off x="841248" y="5897880"/>
            <a:ext cx="6126480" cy="201168"/>
          </a:xfrm>
          <a:prstGeom prst="rect">
            <a:avLst/>
          </a:prstGeom>
          <a:noFill/>
          <a:ln/>
        </p:spPr>
        <p:txBody>
          <a:bodyPr wrap="square" lIns="0" tIns="0" rIns="0" bIns="0" rtlCol="0" anchor="ctr"/>
          <a:lstStyle/>
          <a:p>
            <a:pPr indent="0" marL="0">
              <a:buNone/>
            </a:pPr>
            <a:r>
              <a:rPr lang="en-US" sz="950" dirty="0">
                <a:solidFill>
                  <a:srgbClr val="FFFFFF"/>
                </a:solidFill>
                <a:latin typeface="Apple SD Gothic Neo" pitchFamily="34" charset="0"/>
                <a:ea typeface="Apple SD Gothic Neo" pitchFamily="34" charset="-122"/>
                <a:cs typeface="Apple SD Gothic Neo" pitchFamily="34" charset="-120"/>
              </a:rPr>
              <a:t>근거 문헌 7편 / 공개 PDF 기준 / 정리일 2026-04-06</a:t>
            </a:r>
            <a:endParaRPr lang="en-US" sz="95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5EFE5"/>
        </a:solidFill>
      </p:bgPr>
    </p:bg>
    <p:spTree>
      <p:nvGrpSpPr>
        <p:cNvPr id="1" name=""/>
        <p:cNvGrpSpPr/>
        <p:nvPr/>
      </p:nvGrpSpPr>
      <p:grpSpPr>
        <a:xfrm>
          <a:off x="0" y="0"/>
          <a:ext cx="0" cy="0"/>
          <a:chOff x="0" y="0"/>
          <a:chExt cx="0" cy="0"/>
        </a:xfrm>
      </p:grpSpPr>
      <p:sp>
        <p:nvSpPr>
          <p:cNvPr id="2" name="Shape 0"/>
          <p:cNvSpPr/>
          <p:nvPr/>
        </p:nvSpPr>
        <p:spPr>
          <a:xfrm>
            <a:off x="0" y="0"/>
            <a:ext cx="438912" cy="6858000"/>
          </a:xfrm>
          <a:prstGeom prst="rect">
            <a:avLst/>
          </a:prstGeom>
          <a:solidFill>
            <a:srgbClr val="24363A"/>
          </a:solidFill>
          <a:ln w="12700">
            <a:solidFill>
              <a:srgbClr val="24363A">
                <a:alpha val="0"/>
              </a:srgbClr>
            </a:solidFill>
            <a:prstDash val="solid"/>
          </a:ln>
        </p:spPr>
      </p:sp>
      <p:sp>
        <p:nvSpPr>
          <p:cNvPr id="3" name="Text 1"/>
          <p:cNvSpPr/>
          <p:nvPr/>
        </p:nvSpPr>
        <p:spPr>
          <a:xfrm>
            <a:off x="73152" y="6126480"/>
            <a:ext cx="292608" cy="320040"/>
          </a:xfrm>
          <a:prstGeom prst="rect">
            <a:avLst/>
          </a:prstGeom>
          <a:noFill/>
          <a:ln/>
        </p:spPr>
        <p:txBody>
          <a:bodyPr wrap="square" lIns="0" tIns="0" rIns="0" bIns="0" rtlCol="0" anchor="ctr"/>
          <a:lstStyle/>
          <a:p>
            <a:pPr algn="ctr" indent="0" marL="0">
              <a:buNone/>
            </a:pPr>
            <a:r>
              <a:rPr lang="en-US" sz="1600" b="1" dirty="0">
                <a:solidFill>
                  <a:srgbClr val="FFFFFF"/>
                </a:solidFill>
                <a:latin typeface="Apple SD Gothic Neo" pitchFamily="34" charset="0"/>
                <a:ea typeface="Apple SD Gothic Neo" pitchFamily="34" charset="-122"/>
                <a:cs typeface="Apple SD Gothic Neo" pitchFamily="34" charset="-120"/>
              </a:rPr>
              <a:t>2</a:t>
            </a:r>
            <a:endParaRPr lang="en-US" sz="1600" dirty="0"/>
          </a:p>
        </p:txBody>
      </p:sp>
      <p:sp>
        <p:nvSpPr>
          <p:cNvPr id="4" name="Text 2"/>
          <p:cNvSpPr/>
          <p:nvPr/>
        </p:nvSpPr>
        <p:spPr>
          <a:xfrm>
            <a:off x="731520" y="411480"/>
            <a:ext cx="3840480" cy="256032"/>
          </a:xfrm>
          <a:prstGeom prst="rect">
            <a:avLst/>
          </a:prstGeom>
          <a:noFill/>
          <a:ln/>
        </p:spPr>
        <p:txBody>
          <a:bodyPr wrap="square" lIns="0" tIns="0" rIns="0" bIns="0" rtlCol="0" anchor="ctr"/>
          <a:lstStyle/>
          <a:p>
            <a:pPr indent="0" marL="0">
              <a:buNone/>
            </a:pPr>
            <a:r>
              <a:rPr lang="en-US" sz="900" b="1" dirty="0">
                <a:solidFill>
                  <a:srgbClr val="B75437"/>
                </a:solidFill>
                <a:latin typeface="Apple SD Gothic Neo" pitchFamily="34" charset="0"/>
                <a:ea typeface="Apple SD Gothic Neo" pitchFamily="34" charset="-122"/>
                <a:cs typeface="Apple SD Gothic Neo" pitchFamily="34" charset="-120"/>
              </a:rPr>
              <a:t>Question</a:t>
            </a:r>
            <a:endParaRPr lang="en-US" sz="900" dirty="0"/>
          </a:p>
        </p:txBody>
      </p:sp>
      <p:sp>
        <p:nvSpPr>
          <p:cNvPr id="5" name="Shape 3"/>
          <p:cNvSpPr/>
          <p:nvPr/>
        </p:nvSpPr>
        <p:spPr>
          <a:xfrm>
            <a:off x="731520" y="749808"/>
            <a:ext cx="10789920" cy="0"/>
          </a:xfrm>
          <a:prstGeom prst="line">
            <a:avLst/>
          </a:prstGeom>
          <a:noFill/>
          <a:ln w="15240">
            <a:solidFill>
              <a:srgbClr val="D8C9B5"/>
            </a:solidFill>
            <a:prstDash val="solid"/>
          </a:ln>
        </p:spPr>
      </p:sp>
      <p:sp>
        <p:nvSpPr>
          <p:cNvPr id="6" name="Text 4"/>
          <p:cNvSpPr/>
          <p:nvPr/>
        </p:nvSpPr>
        <p:spPr>
          <a:xfrm>
            <a:off x="731520" y="868680"/>
            <a:ext cx="7223760" cy="502920"/>
          </a:xfrm>
          <a:prstGeom prst="rect">
            <a:avLst/>
          </a:prstGeom>
          <a:noFill/>
          <a:ln/>
        </p:spPr>
        <p:txBody>
          <a:bodyPr wrap="square" lIns="0" tIns="0" rIns="0" bIns="0" rtlCol="0" anchor="ctr"/>
          <a:lstStyle/>
          <a:p>
            <a:pPr indent="0" marL="0">
              <a:buNone/>
            </a:pPr>
            <a:r>
              <a:rPr lang="en-US" sz="2400" b="1" dirty="0">
                <a:solidFill>
                  <a:srgbClr val="1F2A2E"/>
                </a:solidFill>
                <a:latin typeface="Apple SD Gothic Neo" pitchFamily="34" charset="0"/>
                <a:ea typeface="Apple SD Gothic Neo" pitchFamily="34" charset="-122"/>
                <a:cs typeface="Apple SD Gothic Neo" pitchFamily="34" charset="-120"/>
              </a:rPr>
              <a:t>핵심 질문</a:t>
            </a:r>
            <a:endParaRPr lang="en-US" sz="2400" dirty="0"/>
          </a:p>
        </p:txBody>
      </p:sp>
      <p:sp>
        <p:nvSpPr>
          <p:cNvPr id="7" name="Text 5"/>
          <p:cNvSpPr/>
          <p:nvPr/>
        </p:nvSpPr>
        <p:spPr>
          <a:xfrm>
            <a:off x="731520" y="1417320"/>
            <a:ext cx="8046720" cy="320040"/>
          </a:xfrm>
          <a:prstGeom prst="rect">
            <a:avLst/>
          </a:prstGeom>
          <a:noFill/>
          <a:ln/>
        </p:spPr>
        <p:txBody>
          <a:bodyPr wrap="square" lIns="0" tIns="0" rIns="0" bIns="0" rtlCol="0" anchor="ctr"/>
          <a:lstStyle/>
          <a:p>
            <a:pPr indent="0" marL="0">
              <a:buNone/>
            </a:pPr>
            <a:r>
              <a:rPr lang="en-US" sz="1050" dirty="0">
                <a:solidFill>
                  <a:srgbClr val="6B6E69"/>
                </a:solidFill>
                <a:latin typeface="Apple SD Gothic Neo" pitchFamily="34" charset="0"/>
                <a:ea typeface="Apple SD Gothic Neo" pitchFamily="34" charset="-122"/>
                <a:cs typeface="Apple SD Gothic Neo" pitchFamily="34" charset="-120"/>
              </a:rPr>
              <a:t>관건은 단위 효율이 아니라 효율 이후 총수요 반응이다.</a:t>
            </a:r>
            <a:endParaRPr lang="en-US" sz="1050" dirty="0"/>
          </a:p>
        </p:txBody>
      </p:sp>
      <p:sp>
        <p:nvSpPr>
          <p:cNvPr id="8" name="Shape 6"/>
          <p:cNvSpPr/>
          <p:nvPr/>
        </p:nvSpPr>
        <p:spPr>
          <a:xfrm>
            <a:off x="868680" y="1828800"/>
            <a:ext cx="3657600" cy="3566160"/>
          </a:xfrm>
          <a:prstGeom prst="roundRect">
            <a:avLst>
              <a:gd name="adj" fmla="val 2051"/>
            </a:avLst>
          </a:prstGeom>
          <a:solidFill>
            <a:srgbClr val="FFF9F2"/>
          </a:solidFill>
          <a:ln w="12700">
            <a:solidFill>
              <a:srgbClr val="FFF9F2">
                <a:alpha val="0"/>
              </a:srgbClr>
            </a:solidFill>
            <a:prstDash val="solid"/>
          </a:ln>
        </p:spPr>
      </p:sp>
      <p:sp>
        <p:nvSpPr>
          <p:cNvPr id="9" name="Text 7"/>
          <p:cNvSpPr/>
          <p:nvPr/>
        </p:nvSpPr>
        <p:spPr>
          <a:xfrm>
            <a:off x="1033272" y="1975104"/>
            <a:ext cx="3328416" cy="256032"/>
          </a:xfrm>
          <a:prstGeom prst="rect">
            <a:avLst/>
          </a:prstGeom>
          <a:noFill/>
          <a:ln/>
        </p:spPr>
        <p:txBody>
          <a:bodyPr wrap="square" lIns="0" tIns="0" rIns="0" bIns="0" rtlCol="0" anchor="ctr"/>
          <a:lstStyle/>
          <a:p>
            <a:pPr indent="0" marL="0">
              <a:buNone/>
            </a:pPr>
            <a:r>
              <a:rPr lang="en-US" sz="1300" b="1" dirty="0">
                <a:solidFill>
                  <a:srgbClr val="1F2A2E"/>
                </a:solidFill>
                <a:latin typeface="Apple SD Gothic Neo" pitchFamily="34" charset="0"/>
                <a:ea typeface="Apple SD Gothic Neo" pitchFamily="34" charset="-122"/>
                <a:cs typeface="Apple SD Gothic Neo" pitchFamily="34" charset="-120"/>
              </a:rPr>
              <a:t>문제 정의</a:t>
            </a:r>
            <a:endParaRPr lang="en-US" sz="1300" dirty="0"/>
          </a:p>
        </p:txBody>
      </p:sp>
      <p:sp>
        <p:nvSpPr>
          <p:cNvPr id="10" name="Text 8"/>
          <p:cNvSpPr/>
          <p:nvPr/>
        </p:nvSpPr>
        <p:spPr>
          <a:xfrm>
            <a:off x="1033272" y="2286000"/>
            <a:ext cx="3328416" cy="2980944"/>
          </a:xfrm>
          <a:prstGeom prst="rect">
            <a:avLst/>
          </a:prstGeom>
          <a:noFill/>
          <a:ln/>
        </p:spPr>
        <p:txBody>
          <a:bodyPr wrap="square" lIns="0" tIns="0" rIns="0" bIns="0" rtlCol="0" anchor="t"/>
          <a:lstStyle/>
          <a:p>
            <a:pPr indent="0" marL="0">
              <a:buNone/>
            </a:pPr>
            <a:r>
              <a:rPr lang="en-US" sz="1100" dirty="0">
                <a:solidFill>
                  <a:srgbClr val="1F2A2E"/>
                </a:solidFill>
                <a:latin typeface="Apple SD Gothic Neo" pitchFamily="34" charset="0"/>
                <a:ea typeface="Apple SD Gothic Neo" pitchFamily="34" charset="-122"/>
                <a:cs typeface="Apple SD Gothic Neo" pitchFamily="34" charset="-120"/>
              </a:rPr>
              <a:t>AI는 더 빨라지고 더 저렴해지고 있다.</a:t>
            </a:r>
            <a:endParaRPr lang="en-US" sz="1100" dirty="0"/>
          </a:p>
          <a:p>
            <a:pPr indent="0" marL="0">
              <a:buNone/>
            </a:pPr>
            <a:endParaRPr lang="en-US" sz="1100" dirty="0"/>
          </a:p>
          <a:p>
            <a:pPr indent="0" marL="0">
              <a:buNone/>
            </a:pPr>
            <a:r>
              <a:rPr lang="en-US" sz="1100" dirty="0">
                <a:solidFill>
                  <a:srgbClr val="1F2A2E"/>
                </a:solidFill>
                <a:latin typeface="Apple SD Gothic Neo" pitchFamily="34" charset="0"/>
                <a:ea typeface="Apple SD Gothic Neo" pitchFamily="34" charset="-122"/>
                <a:cs typeface="Apple SD Gothic Neo" pitchFamily="34" charset="-120"/>
              </a:rPr>
              <a:t>하지만 효율 향상이 총전력, 총연산, 총노동대체 압력까지 줄인다고 말할 수는 없다.</a:t>
            </a:r>
            <a:endParaRPr lang="en-US" sz="1100" dirty="0"/>
          </a:p>
          <a:p>
            <a:pPr indent="0" marL="0">
              <a:buNone/>
            </a:pPr>
            <a:endParaRPr lang="en-US" sz="1100" dirty="0"/>
          </a:p>
          <a:p>
            <a:pPr indent="0" marL="0">
              <a:buNone/>
            </a:pPr>
            <a:r>
              <a:rPr lang="en-US" sz="1100" dirty="0">
                <a:solidFill>
                  <a:srgbClr val="1F2A2E"/>
                </a:solidFill>
                <a:latin typeface="Apple SD Gothic Neo" pitchFamily="34" charset="0"/>
                <a:ea typeface="Apple SD Gothic Neo" pitchFamily="34" charset="-122"/>
                <a:cs typeface="Apple SD Gothic Neo" pitchFamily="34" charset="-120"/>
              </a:rPr>
              <a:t>제번스의 역설은 바로 이 괴리를 설명한다.</a:t>
            </a:r>
            <a:endParaRPr lang="en-US" sz="1100" dirty="0"/>
          </a:p>
        </p:txBody>
      </p:sp>
      <p:sp>
        <p:nvSpPr>
          <p:cNvPr id="11" name="Shape 9"/>
          <p:cNvSpPr/>
          <p:nvPr/>
        </p:nvSpPr>
        <p:spPr>
          <a:xfrm>
            <a:off x="4983480" y="2331720"/>
            <a:ext cx="1417320" cy="960120"/>
          </a:xfrm>
          <a:prstGeom prst="roundRect">
            <a:avLst>
              <a:gd name="adj" fmla="val 7619"/>
            </a:avLst>
          </a:prstGeom>
          <a:solidFill>
            <a:srgbClr val="F2E6CF"/>
          </a:solidFill>
          <a:ln w="12700">
            <a:solidFill>
              <a:srgbClr val="F2E6CF">
                <a:alpha val="0"/>
              </a:srgbClr>
            </a:solidFill>
            <a:prstDash val="solid"/>
          </a:ln>
        </p:spPr>
      </p:sp>
      <p:sp>
        <p:nvSpPr>
          <p:cNvPr id="12" name="Text 10"/>
          <p:cNvSpPr/>
          <p:nvPr/>
        </p:nvSpPr>
        <p:spPr>
          <a:xfrm>
            <a:off x="5056632" y="2651760"/>
            <a:ext cx="1271016" cy="219456"/>
          </a:xfrm>
          <a:prstGeom prst="rect">
            <a:avLst/>
          </a:prstGeom>
          <a:noFill/>
          <a:ln/>
        </p:spPr>
        <p:txBody>
          <a:bodyPr wrap="square" lIns="0" tIns="0" rIns="0" bIns="0" rtlCol="0" anchor="ctr"/>
          <a:lstStyle/>
          <a:p>
            <a:pPr algn="ctr" indent="0" marL="0">
              <a:buNone/>
            </a:pPr>
            <a:r>
              <a:rPr lang="en-US" sz="1200" b="1" dirty="0">
                <a:solidFill>
                  <a:srgbClr val="1F2A2E"/>
                </a:solidFill>
                <a:latin typeface="Apple SD Gothic Neo" pitchFamily="34" charset="0"/>
                <a:ea typeface="Apple SD Gothic Neo" pitchFamily="34" charset="-122"/>
                <a:cs typeface="Apple SD Gothic Neo" pitchFamily="34" charset="-120"/>
              </a:rPr>
              <a:t>효율 향상</a:t>
            </a:r>
            <a:endParaRPr lang="en-US" sz="1200" dirty="0"/>
          </a:p>
        </p:txBody>
      </p:sp>
      <p:sp>
        <p:nvSpPr>
          <p:cNvPr id="13" name="Shape 11"/>
          <p:cNvSpPr/>
          <p:nvPr/>
        </p:nvSpPr>
        <p:spPr>
          <a:xfrm>
            <a:off x="6473952" y="2587752"/>
            <a:ext cx="201168" cy="384048"/>
          </a:xfrm>
          <a:prstGeom prst="chevron">
            <a:avLst/>
          </a:prstGeom>
          <a:solidFill>
            <a:srgbClr val="EFD8CF"/>
          </a:solidFill>
          <a:ln w="12700">
            <a:solidFill>
              <a:srgbClr val="B75437">
                <a:alpha val="0"/>
              </a:srgbClr>
            </a:solidFill>
            <a:prstDash val="solid"/>
          </a:ln>
        </p:spPr>
      </p:sp>
      <p:sp>
        <p:nvSpPr>
          <p:cNvPr id="14" name="Shape 12"/>
          <p:cNvSpPr/>
          <p:nvPr/>
        </p:nvSpPr>
        <p:spPr>
          <a:xfrm>
            <a:off x="6720840" y="2331720"/>
            <a:ext cx="1417320" cy="960120"/>
          </a:xfrm>
          <a:prstGeom prst="roundRect">
            <a:avLst>
              <a:gd name="adj" fmla="val 7619"/>
            </a:avLst>
          </a:prstGeom>
          <a:solidFill>
            <a:srgbClr val="DCEBE8"/>
          </a:solidFill>
          <a:ln w="12700">
            <a:solidFill>
              <a:srgbClr val="DCEBE8">
                <a:alpha val="0"/>
              </a:srgbClr>
            </a:solidFill>
            <a:prstDash val="solid"/>
          </a:ln>
        </p:spPr>
      </p:sp>
      <p:sp>
        <p:nvSpPr>
          <p:cNvPr id="15" name="Text 13"/>
          <p:cNvSpPr/>
          <p:nvPr/>
        </p:nvSpPr>
        <p:spPr>
          <a:xfrm>
            <a:off x="6793992" y="2651760"/>
            <a:ext cx="1271016" cy="219456"/>
          </a:xfrm>
          <a:prstGeom prst="rect">
            <a:avLst/>
          </a:prstGeom>
          <a:noFill/>
          <a:ln/>
        </p:spPr>
        <p:txBody>
          <a:bodyPr wrap="square" lIns="0" tIns="0" rIns="0" bIns="0" rtlCol="0" anchor="ctr"/>
          <a:lstStyle/>
          <a:p>
            <a:pPr algn="ctr" indent="0" marL="0">
              <a:buNone/>
            </a:pPr>
            <a:r>
              <a:rPr lang="en-US" sz="1200" b="1" dirty="0">
                <a:solidFill>
                  <a:srgbClr val="1F2A2E"/>
                </a:solidFill>
                <a:latin typeface="Apple SD Gothic Neo" pitchFamily="34" charset="0"/>
                <a:ea typeface="Apple SD Gothic Neo" pitchFamily="34" charset="-122"/>
                <a:cs typeface="Apple SD Gothic Neo" pitchFamily="34" charset="-120"/>
              </a:rPr>
              <a:t>단가 하락</a:t>
            </a:r>
            <a:endParaRPr lang="en-US" sz="1200" dirty="0"/>
          </a:p>
        </p:txBody>
      </p:sp>
      <p:sp>
        <p:nvSpPr>
          <p:cNvPr id="16" name="Shape 14"/>
          <p:cNvSpPr/>
          <p:nvPr/>
        </p:nvSpPr>
        <p:spPr>
          <a:xfrm>
            <a:off x="8211312" y="2587752"/>
            <a:ext cx="201168" cy="384048"/>
          </a:xfrm>
          <a:prstGeom prst="chevron">
            <a:avLst/>
          </a:prstGeom>
          <a:solidFill>
            <a:srgbClr val="EFD8CF"/>
          </a:solidFill>
          <a:ln w="12700">
            <a:solidFill>
              <a:srgbClr val="B75437">
                <a:alpha val="0"/>
              </a:srgbClr>
            </a:solidFill>
            <a:prstDash val="solid"/>
          </a:ln>
        </p:spPr>
      </p:sp>
      <p:sp>
        <p:nvSpPr>
          <p:cNvPr id="17" name="Shape 15"/>
          <p:cNvSpPr/>
          <p:nvPr/>
        </p:nvSpPr>
        <p:spPr>
          <a:xfrm>
            <a:off x="8458200" y="2331720"/>
            <a:ext cx="1417320" cy="960120"/>
          </a:xfrm>
          <a:prstGeom prst="roundRect">
            <a:avLst>
              <a:gd name="adj" fmla="val 7619"/>
            </a:avLst>
          </a:prstGeom>
          <a:solidFill>
            <a:srgbClr val="EFD8CF"/>
          </a:solidFill>
          <a:ln w="12700">
            <a:solidFill>
              <a:srgbClr val="EFD8CF">
                <a:alpha val="0"/>
              </a:srgbClr>
            </a:solidFill>
            <a:prstDash val="solid"/>
          </a:ln>
        </p:spPr>
      </p:sp>
      <p:sp>
        <p:nvSpPr>
          <p:cNvPr id="18" name="Text 16"/>
          <p:cNvSpPr/>
          <p:nvPr/>
        </p:nvSpPr>
        <p:spPr>
          <a:xfrm>
            <a:off x="8531352" y="2651760"/>
            <a:ext cx="1271016" cy="219456"/>
          </a:xfrm>
          <a:prstGeom prst="rect">
            <a:avLst/>
          </a:prstGeom>
          <a:noFill/>
          <a:ln/>
        </p:spPr>
        <p:txBody>
          <a:bodyPr wrap="square" lIns="0" tIns="0" rIns="0" bIns="0" rtlCol="0" anchor="ctr"/>
          <a:lstStyle/>
          <a:p>
            <a:pPr algn="ctr" indent="0" marL="0">
              <a:buNone/>
            </a:pPr>
            <a:r>
              <a:rPr lang="en-US" sz="1200" b="1" dirty="0">
                <a:solidFill>
                  <a:srgbClr val="1F2A2E"/>
                </a:solidFill>
                <a:latin typeface="Apple SD Gothic Neo" pitchFamily="34" charset="0"/>
                <a:ea typeface="Apple SD Gothic Neo" pitchFamily="34" charset="-122"/>
                <a:cs typeface="Apple SD Gothic Neo" pitchFamily="34" charset="-120"/>
              </a:rPr>
              <a:t>채택 확대</a:t>
            </a:r>
            <a:endParaRPr lang="en-US" sz="1200" dirty="0"/>
          </a:p>
        </p:txBody>
      </p:sp>
      <p:sp>
        <p:nvSpPr>
          <p:cNvPr id="19" name="Shape 17"/>
          <p:cNvSpPr/>
          <p:nvPr/>
        </p:nvSpPr>
        <p:spPr>
          <a:xfrm>
            <a:off x="9948672" y="2587752"/>
            <a:ext cx="201168" cy="384048"/>
          </a:xfrm>
          <a:prstGeom prst="chevron">
            <a:avLst/>
          </a:prstGeom>
          <a:solidFill>
            <a:srgbClr val="EFD8CF"/>
          </a:solidFill>
          <a:ln w="12700">
            <a:solidFill>
              <a:srgbClr val="B75437">
                <a:alpha val="0"/>
              </a:srgbClr>
            </a:solidFill>
            <a:prstDash val="solid"/>
          </a:ln>
        </p:spPr>
      </p:sp>
      <p:sp>
        <p:nvSpPr>
          <p:cNvPr id="20" name="Shape 18"/>
          <p:cNvSpPr/>
          <p:nvPr/>
        </p:nvSpPr>
        <p:spPr>
          <a:xfrm>
            <a:off x="10195560" y="2331720"/>
            <a:ext cx="1417320" cy="960120"/>
          </a:xfrm>
          <a:prstGeom prst="roundRect">
            <a:avLst>
              <a:gd name="adj" fmla="val 7619"/>
            </a:avLst>
          </a:prstGeom>
          <a:solidFill>
            <a:srgbClr val="E8E0D5"/>
          </a:solidFill>
          <a:ln w="12700">
            <a:solidFill>
              <a:srgbClr val="E8E0D5">
                <a:alpha val="0"/>
              </a:srgbClr>
            </a:solidFill>
            <a:prstDash val="solid"/>
          </a:ln>
        </p:spPr>
      </p:sp>
      <p:sp>
        <p:nvSpPr>
          <p:cNvPr id="21" name="Text 19"/>
          <p:cNvSpPr/>
          <p:nvPr/>
        </p:nvSpPr>
        <p:spPr>
          <a:xfrm>
            <a:off x="10268712" y="2651760"/>
            <a:ext cx="1271016" cy="219456"/>
          </a:xfrm>
          <a:prstGeom prst="rect">
            <a:avLst/>
          </a:prstGeom>
          <a:noFill/>
          <a:ln/>
        </p:spPr>
        <p:txBody>
          <a:bodyPr wrap="square" lIns="0" tIns="0" rIns="0" bIns="0" rtlCol="0" anchor="ctr"/>
          <a:lstStyle/>
          <a:p>
            <a:pPr algn="ctr" indent="0" marL="0">
              <a:buNone/>
            </a:pPr>
            <a:r>
              <a:rPr lang="en-US" sz="1200" b="1" dirty="0">
                <a:solidFill>
                  <a:srgbClr val="1F2A2E"/>
                </a:solidFill>
                <a:latin typeface="Apple SD Gothic Neo" pitchFamily="34" charset="0"/>
                <a:ea typeface="Apple SD Gothic Neo" pitchFamily="34" charset="-122"/>
                <a:cs typeface="Apple SD Gothic Neo" pitchFamily="34" charset="-120"/>
              </a:rPr>
              <a:t>총량 반응</a:t>
            </a:r>
            <a:endParaRPr lang="en-US" sz="1200" dirty="0"/>
          </a:p>
        </p:txBody>
      </p:sp>
      <p:sp>
        <p:nvSpPr>
          <p:cNvPr id="22" name="Shape 20"/>
          <p:cNvSpPr/>
          <p:nvPr/>
        </p:nvSpPr>
        <p:spPr>
          <a:xfrm>
            <a:off x="4983480" y="3840480"/>
            <a:ext cx="6035040" cy="1554480"/>
          </a:xfrm>
          <a:prstGeom prst="roundRect">
            <a:avLst>
              <a:gd name="adj" fmla="val 4706"/>
            </a:avLst>
          </a:prstGeom>
          <a:solidFill>
            <a:srgbClr val="FFF9F2"/>
          </a:solidFill>
          <a:ln w="12700">
            <a:solidFill>
              <a:srgbClr val="FFF9F2">
                <a:alpha val="0"/>
              </a:srgbClr>
            </a:solidFill>
            <a:prstDash val="solid"/>
          </a:ln>
        </p:spPr>
      </p:sp>
      <p:sp>
        <p:nvSpPr>
          <p:cNvPr id="23" name="Text 21"/>
          <p:cNvSpPr/>
          <p:nvPr/>
        </p:nvSpPr>
        <p:spPr>
          <a:xfrm>
            <a:off x="5148072" y="3986784"/>
            <a:ext cx="5705856" cy="256032"/>
          </a:xfrm>
          <a:prstGeom prst="rect">
            <a:avLst/>
          </a:prstGeom>
          <a:noFill/>
          <a:ln/>
        </p:spPr>
        <p:txBody>
          <a:bodyPr wrap="square" lIns="0" tIns="0" rIns="0" bIns="0" rtlCol="0" anchor="ctr"/>
          <a:lstStyle/>
          <a:p>
            <a:pPr indent="0" marL="0">
              <a:buNone/>
            </a:pPr>
            <a:r>
              <a:rPr lang="en-US" sz="1300" b="1" dirty="0">
                <a:solidFill>
                  <a:srgbClr val="1F2A2E"/>
                </a:solidFill>
                <a:latin typeface="Apple SD Gothic Neo" pitchFamily="34" charset="0"/>
                <a:ea typeface="Apple SD Gothic Neo" pitchFamily="34" charset="-122"/>
                <a:cs typeface="Apple SD Gothic Neo" pitchFamily="34" charset="-120"/>
              </a:rPr>
              <a:t>발표의 판단 기준</a:t>
            </a:r>
            <a:endParaRPr lang="en-US" sz="1300" dirty="0"/>
          </a:p>
        </p:txBody>
      </p:sp>
      <p:sp>
        <p:nvSpPr>
          <p:cNvPr id="24" name="Text 22"/>
          <p:cNvSpPr/>
          <p:nvPr/>
        </p:nvSpPr>
        <p:spPr>
          <a:xfrm>
            <a:off x="5148072" y="4297680"/>
            <a:ext cx="5705856" cy="969264"/>
          </a:xfrm>
          <a:prstGeom prst="rect">
            <a:avLst/>
          </a:prstGeom>
          <a:noFill/>
          <a:ln/>
        </p:spPr>
        <p:txBody>
          <a:bodyPr wrap="square" lIns="0" tIns="0" rIns="0" bIns="0" rtlCol="0" anchor="t"/>
          <a:lstStyle/>
          <a:p>
            <a:pPr indent="0" marL="0">
              <a:buNone/>
            </a:pPr>
            <a:r>
              <a:rPr lang="en-US" sz="1100" dirty="0">
                <a:solidFill>
                  <a:srgbClr val="1F2A2E"/>
                </a:solidFill>
                <a:latin typeface="Apple SD Gothic Neo" pitchFamily="34" charset="0"/>
                <a:ea typeface="Apple SD Gothic Neo" pitchFamily="34" charset="-122"/>
                <a:cs typeface="Apple SD Gothic Neo" pitchFamily="34" charset="-120"/>
              </a:rPr>
              <a:t>효율 향상 이후 더 많은 사용, 더 복잡한 연산, 더 넓은 도입이 동반되면 총자원 소비는 줄지 않을 수 있다.</a:t>
            </a:r>
            <a:endParaRPr lang="en-US" sz="1100" dirty="0"/>
          </a:p>
        </p:txBody>
      </p:sp>
      <p:sp>
        <p:nvSpPr>
          <p:cNvPr id="25" name="Shape 23"/>
          <p:cNvSpPr/>
          <p:nvPr/>
        </p:nvSpPr>
        <p:spPr>
          <a:xfrm>
            <a:off x="731520" y="5943600"/>
            <a:ext cx="10698480" cy="502920"/>
          </a:xfrm>
          <a:prstGeom prst="roundRect">
            <a:avLst>
              <a:gd name="adj" fmla="val 14545"/>
            </a:avLst>
          </a:prstGeom>
          <a:solidFill>
            <a:srgbClr val="24363A"/>
          </a:solidFill>
          <a:ln w="12700">
            <a:solidFill>
              <a:srgbClr val="24363A">
                <a:alpha val="0"/>
              </a:srgbClr>
            </a:solidFill>
            <a:prstDash val="solid"/>
          </a:ln>
        </p:spPr>
      </p:sp>
      <p:sp>
        <p:nvSpPr>
          <p:cNvPr id="26" name="Text 24"/>
          <p:cNvSpPr/>
          <p:nvPr/>
        </p:nvSpPr>
        <p:spPr>
          <a:xfrm>
            <a:off x="960120" y="6071616"/>
            <a:ext cx="10241280" cy="182880"/>
          </a:xfrm>
          <a:prstGeom prst="rect">
            <a:avLst/>
          </a:prstGeom>
          <a:noFill/>
          <a:ln/>
        </p:spPr>
        <p:txBody>
          <a:bodyPr wrap="square" lIns="0" tIns="0" rIns="0" bIns="0" rtlCol="0" anchor="ctr"/>
          <a:lstStyle/>
          <a:p>
            <a:pPr indent="0" marL="0">
              <a:buNone/>
            </a:pPr>
            <a:r>
              <a:rPr lang="en-US" sz="1050" dirty="0">
                <a:solidFill>
                  <a:srgbClr val="FFFFFF"/>
                </a:solidFill>
                <a:latin typeface="Apple SD Gothic Neo" pitchFamily="34" charset="0"/>
                <a:ea typeface="Apple SD Gothic Neo" pitchFamily="34" charset="-122"/>
                <a:cs typeface="Apple SD Gothic Neo" pitchFamily="34" charset="-120"/>
              </a:rPr>
              <a:t>핵심은 '모델 하나의 효율'이 아니라 '효율 이후 사회 전체 사용량'이다.</a:t>
            </a:r>
            <a:endParaRPr lang="en-US" sz="105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5EFE5"/>
        </a:solidFill>
      </p:bgPr>
    </p:bg>
    <p:spTree>
      <p:nvGrpSpPr>
        <p:cNvPr id="1" name=""/>
        <p:cNvGrpSpPr/>
        <p:nvPr/>
      </p:nvGrpSpPr>
      <p:grpSpPr>
        <a:xfrm>
          <a:off x="0" y="0"/>
          <a:ext cx="0" cy="0"/>
          <a:chOff x="0" y="0"/>
          <a:chExt cx="0" cy="0"/>
        </a:xfrm>
      </p:grpSpPr>
      <p:sp>
        <p:nvSpPr>
          <p:cNvPr id="2" name="Shape 0"/>
          <p:cNvSpPr/>
          <p:nvPr/>
        </p:nvSpPr>
        <p:spPr>
          <a:xfrm>
            <a:off x="0" y="0"/>
            <a:ext cx="438912" cy="6858000"/>
          </a:xfrm>
          <a:prstGeom prst="rect">
            <a:avLst/>
          </a:prstGeom>
          <a:solidFill>
            <a:srgbClr val="24363A"/>
          </a:solidFill>
          <a:ln w="12700">
            <a:solidFill>
              <a:srgbClr val="24363A">
                <a:alpha val="0"/>
              </a:srgbClr>
            </a:solidFill>
            <a:prstDash val="solid"/>
          </a:ln>
        </p:spPr>
      </p:sp>
      <p:sp>
        <p:nvSpPr>
          <p:cNvPr id="3" name="Text 1"/>
          <p:cNvSpPr/>
          <p:nvPr/>
        </p:nvSpPr>
        <p:spPr>
          <a:xfrm>
            <a:off x="73152" y="6126480"/>
            <a:ext cx="292608" cy="320040"/>
          </a:xfrm>
          <a:prstGeom prst="rect">
            <a:avLst/>
          </a:prstGeom>
          <a:noFill/>
          <a:ln/>
        </p:spPr>
        <p:txBody>
          <a:bodyPr wrap="square" lIns="0" tIns="0" rIns="0" bIns="0" rtlCol="0" anchor="ctr"/>
          <a:lstStyle/>
          <a:p>
            <a:pPr algn="ctr" indent="0" marL="0">
              <a:buNone/>
            </a:pPr>
            <a:r>
              <a:rPr lang="en-US" sz="1600" b="1" dirty="0">
                <a:solidFill>
                  <a:srgbClr val="FFFFFF"/>
                </a:solidFill>
                <a:latin typeface="Apple SD Gothic Neo" pitchFamily="34" charset="0"/>
                <a:ea typeface="Apple SD Gothic Neo" pitchFamily="34" charset="-122"/>
                <a:cs typeface="Apple SD Gothic Neo" pitchFamily="34" charset="-120"/>
              </a:rPr>
              <a:t>3</a:t>
            </a:r>
            <a:endParaRPr lang="en-US" sz="1600" dirty="0"/>
          </a:p>
        </p:txBody>
      </p:sp>
      <p:sp>
        <p:nvSpPr>
          <p:cNvPr id="4" name="Text 2"/>
          <p:cNvSpPr/>
          <p:nvPr/>
        </p:nvSpPr>
        <p:spPr>
          <a:xfrm>
            <a:off x="731520" y="411480"/>
            <a:ext cx="3840480" cy="256032"/>
          </a:xfrm>
          <a:prstGeom prst="rect">
            <a:avLst/>
          </a:prstGeom>
          <a:noFill/>
          <a:ln/>
        </p:spPr>
        <p:txBody>
          <a:bodyPr wrap="square" lIns="0" tIns="0" rIns="0" bIns="0" rtlCol="0" anchor="ctr"/>
          <a:lstStyle/>
          <a:p>
            <a:pPr indent="0" marL="0">
              <a:buNone/>
            </a:pPr>
            <a:r>
              <a:rPr lang="en-US" sz="900" b="1" dirty="0">
                <a:solidFill>
                  <a:srgbClr val="B75437"/>
                </a:solidFill>
                <a:latin typeface="Apple SD Gothic Neo" pitchFamily="34" charset="0"/>
                <a:ea typeface="Apple SD Gothic Neo" pitchFamily="34" charset="-122"/>
                <a:cs typeface="Apple SD Gothic Neo" pitchFamily="34" charset="-120"/>
              </a:rPr>
              <a:t>Direct Effects</a:t>
            </a:r>
            <a:endParaRPr lang="en-US" sz="900" dirty="0"/>
          </a:p>
        </p:txBody>
      </p:sp>
      <p:sp>
        <p:nvSpPr>
          <p:cNvPr id="5" name="Shape 3"/>
          <p:cNvSpPr/>
          <p:nvPr/>
        </p:nvSpPr>
        <p:spPr>
          <a:xfrm>
            <a:off x="731520" y="749808"/>
            <a:ext cx="10789920" cy="0"/>
          </a:xfrm>
          <a:prstGeom prst="line">
            <a:avLst/>
          </a:prstGeom>
          <a:noFill/>
          <a:ln w="15240">
            <a:solidFill>
              <a:srgbClr val="D8C9B5"/>
            </a:solidFill>
            <a:prstDash val="solid"/>
          </a:ln>
        </p:spPr>
      </p:sp>
      <p:sp>
        <p:nvSpPr>
          <p:cNvPr id="6" name="Text 4"/>
          <p:cNvSpPr/>
          <p:nvPr/>
        </p:nvSpPr>
        <p:spPr>
          <a:xfrm>
            <a:off x="731520" y="868680"/>
            <a:ext cx="7223760" cy="502920"/>
          </a:xfrm>
          <a:prstGeom prst="rect">
            <a:avLst/>
          </a:prstGeom>
          <a:noFill/>
          <a:ln/>
        </p:spPr>
        <p:txBody>
          <a:bodyPr wrap="square" lIns="0" tIns="0" rIns="0" bIns="0" rtlCol="0" anchor="ctr"/>
          <a:lstStyle/>
          <a:p>
            <a:pPr indent="0" marL="0">
              <a:buNone/>
            </a:pPr>
            <a:r>
              <a:rPr lang="en-US" sz="2400" b="1" dirty="0">
                <a:solidFill>
                  <a:srgbClr val="1F2A2E"/>
                </a:solidFill>
                <a:latin typeface="Apple SD Gothic Neo" pitchFamily="34" charset="0"/>
                <a:ea typeface="Apple SD Gothic Neo" pitchFamily="34" charset="-122"/>
                <a:cs typeface="Apple SD Gothic Neo" pitchFamily="34" charset="-120"/>
              </a:rPr>
              <a:t>직접효과</a:t>
            </a:r>
            <a:endParaRPr lang="en-US" sz="2400" dirty="0"/>
          </a:p>
        </p:txBody>
      </p:sp>
      <p:sp>
        <p:nvSpPr>
          <p:cNvPr id="7" name="Text 5"/>
          <p:cNvSpPr/>
          <p:nvPr/>
        </p:nvSpPr>
        <p:spPr>
          <a:xfrm>
            <a:off x="731520" y="1417320"/>
            <a:ext cx="8046720" cy="320040"/>
          </a:xfrm>
          <a:prstGeom prst="rect">
            <a:avLst/>
          </a:prstGeom>
          <a:noFill/>
          <a:ln/>
        </p:spPr>
        <p:txBody>
          <a:bodyPr wrap="square" lIns="0" tIns="0" rIns="0" bIns="0" rtlCol="0" anchor="ctr"/>
          <a:lstStyle/>
          <a:p>
            <a:pPr indent="0" marL="0">
              <a:buNone/>
            </a:pPr>
            <a:r>
              <a:rPr lang="en-US" sz="1050" dirty="0">
                <a:solidFill>
                  <a:srgbClr val="6B6E69"/>
                </a:solidFill>
                <a:latin typeface="Apple SD Gothic Neo" pitchFamily="34" charset="0"/>
                <a:ea typeface="Apple SD Gothic Neo" pitchFamily="34" charset="-122"/>
                <a:cs typeface="Apple SD Gothic Neo" pitchFamily="34" charset="-120"/>
              </a:rPr>
              <a:t>AI 효율 논의는 이미 높은 자원사용을 전제로 한다.</a:t>
            </a:r>
            <a:endParaRPr lang="en-US" sz="1050" dirty="0"/>
          </a:p>
        </p:txBody>
      </p:sp>
      <p:sp>
        <p:nvSpPr>
          <p:cNvPr id="8" name="Shape 6"/>
          <p:cNvSpPr/>
          <p:nvPr/>
        </p:nvSpPr>
        <p:spPr>
          <a:xfrm>
            <a:off x="868680" y="1828800"/>
            <a:ext cx="5074920" cy="3611880"/>
          </a:xfrm>
          <a:prstGeom prst="roundRect">
            <a:avLst>
              <a:gd name="adj" fmla="val 2025"/>
            </a:avLst>
          </a:prstGeom>
          <a:solidFill>
            <a:srgbClr val="F2E6CF"/>
          </a:solidFill>
          <a:ln w="12700">
            <a:solidFill>
              <a:srgbClr val="F2E6CF">
                <a:alpha val="0"/>
              </a:srgbClr>
            </a:solidFill>
            <a:prstDash val="solid"/>
          </a:ln>
        </p:spPr>
      </p:sp>
      <p:sp>
        <p:nvSpPr>
          <p:cNvPr id="9" name="Text 7"/>
          <p:cNvSpPr/>
          <p:nvPr/>
        </p:nvSpPr>
        <p:spPr>
          <a:xfrm>
            <a:off x="1033272" y="1975104"/>
            <a:ext cx="4745736" cy="256032"/>
          </a:xfrm>
          <a:prstGeom prst="rect">
            <a:avLst/>
          </a:prstGeom>
          <a:noFill/>
          <a:ln/>
        </p:spPr>
        <p:txBody>
          <a:bodyPr wrap="square" lIns="0" tIns="0" rIns="0" bIns="0" rtlCol="0" anchor="ctr"/>
          <a:lstStyle/>
          <a:p>
            <a:pPr indent="0" marL="0">
              <a:buNone/>
            </a:pPr>
            <a:r>
              <a:rPr lang="en-US" sz="1300" b="1" dirty="0">
                <a:solidFill>
                  <a:srgbClr val="1F2A2E"/>
                </a:solidFill>
                <a:latin typeface="Apple SD Gothic Neo" pitchFamily="34" charset="0"/>
                <a:ea typeface="Apple SD Gothic Neo" pitchFamily="34" charset="-122"/>
                <a:cs typeface="Apple SD Gothic Neo" pitchFamily="34" charset="-120"/>
              </a:rPr>
              <a:t>Strubell et al. (2019)</a:t>
            </a:r>
            <a:endParaRPr lang="en-US" sz="1300" dirty="0"/>
          </a:p>
        </p:txBody>
      </p:sp>
      <p:sp>
        <p:nvSpPr>
          <p:cNvPr id="10" name="Text 8"/>
          <p:cNvSpPr/>
          <p:nvPr/>
        </p:nvSpPr>
        <p:spPr>
          <a:xfrm>
            <a:off x="1033272" y="2286000"/>
            <a:ext cx="4745736" cy="3026664"/>
          </a:xfrm>
          <a:prstGeom prst="rect">
            <a:avLst/>
          </a:prstGeom>
          <a:noFill/>
          <a:ln/>
        </p:spPr>
        <p:txBody>
          <a:bodyPr wrap="square" lIns="0" tIns="0" rIns="0" bIns="0" rtlCol="0" anchor="t"/>
          <a:lstStyle/>
          <a:p>
            <a:pPr indent="0" marL="0">
              <a:buNone/>
            </a:pPr>
            <a:r>
              <a:rPr lang="en-US" sz="1100" dirty="0">
                <a:solidFill>
                  <a:srgbClr val="1F2A2E"/>
                </a:solidFill>
                <a:latin typeface="Apple SD Gothic Neo" pitchFamily="34" charset="0"/>
                <a:ea typeface="Apple SD Gothic Neo" pitchFamily="34" charset="-122"/>
                <a:cs typeface="Apple SD Gothic Neo" pitchFamily="34" charset="-120"/>
              </a:rPr>
              <a:t>대형 NLP 모델의 훈련과 하이퍼파라미터 탐색은 상당한 전력, 비용, 탄소배출을 수반한다.</a:t>
            </a:r>
            <a:endParaRPr lang="en-US" sz="1100" dirty="0"/>
          </a:p>
          <a:p>
            <a:pPr indent="0" marL="0">
              <a:buNone/>
            </a:pPr>
            <a:endParaRPr lang="en-US" sz="1100" dirty="0"/>
          </a:p>
          <a:p>
            <a:pPr indent="0" marL="0">
              <a:buNone/>
            </a:pPr>
            <a:r>
              <a:rPr lang="en-US" sz="1100" dirty="0">
                <a:solidFill>
                  <a:srgbClr val="1F2A2E"/>
                </a:solidFill>
                <a:latin typeface="Apple SD Gothic Neo" pitchFamily="34" charset="0"/>
                <a:ea typeface="Apple SD Gothic Neo" pitchFamily="34" charset="-122"/>
                <a:cs typeface="Apple SD Gothic Neo" pitchFamily="34" charset="-120"/>
              </a:rPr>
              <a:t>정확도 향상은 계산자원 동원 위에서 만들어진다는 점을 초기 단계에서 정량화했다.</a:t>
            </a:r>
            <a:endParaRPr lang="en-US" sz="1100" dirty="0"/>
          </a:p>
        </p:txBody>
      </p:sp>
      <p:sp>
        <p:nvSpPr>
          <p:cNvPr id="11" name="Shape 9"/>
          <p:cNvSpPr/>
          <p:nvPr/>
        </p:nvSpPr>
        <p:spPr>
          <a:xfrm>
            <a:off x="6199632" y="1828800"/>
            <a:ext cx="4892040" cy="3611880"/>
          </a:xfrm>
          <a:prstGeom prst="roundRect">
            <a:avLst>
              <a:gd name="adj" fmla="val 2025"/>
            </a:avLst>
          </a:prstGeom>
          <a:solidFill>
            <a:srgbClr val="DCEBE8"/>
          </a:solidFill>
          <a:ln w="12700">
            <a:solidFill>
              <a:srgbClr val="DCEBE8">
                <a:alpha val="0"/>
              </a:srgbClr>
            </a:solidFill>
            <a:prstDash val="solid"/>
          </a:ln>
        </p:spPr>
      </p:sp>
      <p:sp>
        <p:nvSpPr>
          <p:cNvPr id="12" name="Text 10"/>
          <p:cNvSpPr/>
          <p:nvPr/>
        </p:nvSpPr>
        <p:spPr>
          <a:xfrm>
            <a:off x="6364224" y="1975104"/>
            <a:ext cx="4562856" cy="256032"/>
          </a:xfrm>
          <a:prstGeom prst="rect">
            <a:avLst/>
          </a:prstGeom>
          <a:noFill/>
          <a:ln/>
        </p:spPr>
        <p:txBody>
          <a:bodyPr wrap="square" lIns="0" tIns="0" rIns="0" bIns="0" rtlCol="0" anchor="ctr"/>
          <a:lstStyle/>
          <a:p>
            <a:pPr indent="0" marL="0">
              <a:buNone/>
            </a:pPr>
            <a:r>
              <a:rPr lang="en-US" sz="1300" b="1" dirty="0">
                <a:solidFill>
                  <a:srgbClr val="1F2A2E"/>
                </a:solidFill>
                <a:latin typeface="Apple SD Gothic Neo" pitchFamily="34" charset="0"/>
                <a:ea typeface="Apple SD Gothic Neo" pitchFamily="34" charset="-122"/>
                <a:cs typeface="Apple SD Gothic Neo" pitchFamily="34" charset="-120"/>
              </a:rPr>
              <a:t>LLMCarbon (2024)</a:t>
            </a:r>
            <a:endParaRPr lang="en-US" sz="1300" dirty="0"/>
          </a:p>
        </p:txBody>
      </p:sp>
      <p:sp>
        <p:nvSpPr>
          <p:cNvPr id="13" name="Text 11"/>
          <p:cNvSpPr/>
          <p:nvPr/>
        </p:nvSpPr>
        <p:spPr>
          <a:xfrm>
            <a:off x="6364224" y="2286000"/>
            <a:ext cx="4562856" cy="3026664"/>
          </a:xfrm>
          <a:prstGeom prst="rect">
            <a:avLst/>
          </a:prstGeom>
          <a:noFill/>
          <a:ln/>
        </p:spPr>
        <p:txBody>
          <a:bodyPr wrap="square" lIns="0" tIns="0" rIns="0" bIns="0" rtlCol="0" anchor="t"/>
          <a:lstStyle/>
          <a:p>
            <a:pPr indent="0" marL="0">
              <a:buNone/>
            </a:pPr>
            <a:r>
              <a:rPr lang="en-US" sz="1100" dirty="0">
                <a:solidFill>
                  <a:srgbClr val="1F2A2E"/>
                </a:solidFill>
                <a:latin typeface="Apple SD Gothic Neo" pitchFamily="34" charset="0"/>
                <a:ea typeface="Apple SD Gothic Neo" pitchFamily="34" charset="-122"/>
                <a:cs typeface="Apple SD Gothic Neo" pitchFamily="34" charset="-120"/>
              </a:rPr>
              <a:t>훈련뿐 아니라 추론, 저장, 실험, 내재탄소까지 포함해 LLM의 탄소발자국을 추정한다.</a:t>
            </a:r>
            <a:endParaRPr lang="en-US" sz="1100" dirty="0"/>
          </a:p>
          <a:p>
            <a:pPr indent="0" marL="0">
              <a:buNone/>
            </a:pPr>
            <a:endParaRPr lang="en-US" sz="1100" dirty="0"/>
          </a:p>
          <a:p>
            <a:pPr indent="0" marL="0">
              <a:buNone/>
            </a:pPr>
            <a:r>
              <a:rPr lang="en-US" sz="1100" dirty="0">
                <a:solidFill>
                  <a:srgbClr val="1F2A2E"/>
                </a:solidFill>
                <a:latin typeface="Apple SD Gothic Neo" pitchFamily="34" charset="0"/>
                <a:ea typeface="Apple SD Gothic Neo" pitchFamily="34" charset="-122"/>
                <a:cs typeface="Apple SD Gothic Neo" pitchFamily="34" charset="-120"/>
              </a:rPr>
              <a:t>반등효과 자체보다 총량 변화를 측정할 인프라를 제공한다.</a:t>
            </a:r>
            <a:endParaRPr lang="en-US" sz="1100" dirty="0"/>
          </a:p>
        </p:txBody>
      </p:sp>
      <p:sp>
        <p:nvSpPr>
          <p:cNvPr id="14" name="Shape 12"/>
          <p:cNvSpPr/>
          <p:nvPr/>
        </p:nvSpPr>
        <p:spPr>
          <a:xfrm>
            <a:off x="731520" y="5943600"/>
            <a:ext cx="10698480" cy="502920"/>
          </a:xfrm>
          <a:prstGeom prst="roundRect">
            <a:avLst>
              <a:gd name="adj" fmla="val 14545"/>
            </a:avLst>
          </a:prstGeom>
          <a:solidFill>
            <a:srgbClr val="24363A"/>
          </a:solidFill>
          <a:ln w="12700">
            <a:solidFill>
              <a:srgbClr val="24363A">
                <a:alpha val="0"/>
              </a:srgbClr>
            </a:solidFill>
            <a:prstDash val="solid"/>
          </a:ln>
        </p:spPr>
      </p:sp>
      <p:sp>
        <p:nvSpPr>
          <p:cNvPr id="15" name="Text 13"/>
          <p:cNvSpPr/>
          <p:nvPr/>
        </p:nvSpPr>
        <p:spPr>
          <a:xfrm>
            <a:off x="960120" y="6071616"/>
            <a:ext cx="10241280" cy="182880"/>
          </a:xfrm>
          <a:prstGeom prst="rect">
            <a:avLst/>
          </a:prstGeom>
          <a:noFill/>
          <a:ln/>
        </p:spPr>
        <p:txBody>
          <a:bodyPr wrap="square" lIns="0" tIns="0" rIns="0" bIns="0" rtlCol="0" anchor="ctr"/>
          <a:lstStyle/>
          <a:p>
            <a:pPr indent="0" marL="0">
              <a:buNone/>
            </a:pPr>
            <a:r>
              <a:rPr lang="en-US" sz="1050" dirty="0">
                <a:solidFill>
                  <a:srgbClr val="FFFFFF"/>
                </a:solidFill>
                <a:latin typeface="Apple SD Gothic Neo" pitchFamily="34" charset="0"/>
                <a:ea typeface="Apple SD Gothic Neo" pitchFamily="34" charset="-122"/>
                <a:cs typeface="Apple SD Gothic Neo" pitchFamily="34" charset="-120"/>
              </a:rPr>
              <a:t>정리: AI는 이미 자원집약적이며, 효율 향상은 이 기반 위에서 진행된다.</a:t>
            </a:r>
            <a:endParaRPr lang="en-US" sz="105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5EFE5"/>
        </a:solidFill>
      </p:bgPr>
    </p:bg>
    <p:spTree>
      <p:nvGrpSpPr>
        <p:cNvPr id="1" name=""/>
        <p:cNvGrpSpPr/>
        <p:nvPr/>
      </p:nvGrpSpPr>
      <p:grpSpPr>
        <a:xfrm>
          <a:off x="0" y="0"/>
          <a:ext cx="0" cy="0"/>
          <a:chOff x="0" y="0"/>
          <a:chExt cx="0" cy="0"/>
        </a:xfrm>
      </p:grpSpPr>
      <p:sp>
        <p:nvSpPr>
          <p:cNvPr id="2" name="Shape 0"/>
          <p:cNvSpPr/>
          <p:nvPr/>
        </p:nvSpPr>
        <p:spPr>
          <a:xfrm>
            <a:off x="0" y="0"/>
            <a:ext cx="438912" cy="6858000"/>
          </a:xfrm>
          <a:prstGeom prst="rect">
            <a:avLst/>
          </a:prstGeom>
          <a:solidFill>
            <a:srgbClr val="24363A"/>
          </a:solidFill>
          <a:ln w="12700">
            <a:solidFill>
              <a:srgbClr val="24363A">
                <a:alpha val="0"/>
              </a:srgbClr>
            </a:solidFill>
            <a:prstDash val="solid"/>
          </a:ln>
        </p:spPr>
      </p:sp>
      <p:sp>
        <p:nvSpPr>
          <p:cNvPr id="3" name="Text 1"/>
          <p:cNvSpPr/>
          <p:nvPr/>
        </p:nvSpPr>
        <p:spPr>
          <a:xfrm>
            <a:off x="73152" y="6126480"/>
            <a:ext cx="292608" cy="320040"/>
          </a:xfrm>
          <a:prstGeom prst="rect">
            <a:avLst/>
          </a:prstGeom>
          <a:noFill/>
          <a:ln/>
        </p:spPr>
        <p:txBody>
          <a:bodyPr wrap="square" lIns="0" tIns="0" rIns="0" bIns="0" rtlCol="0" anchor="ctr"/>
          <a:lstStyle/>
          <a:p>
            <a:pPr algn="ctr" indent="0" marL="0">
              <a:buNone/>
            </a:pPr>
            <a:r>
              <a:rPr lang="en-US" sz="1600" b="1" dirty="0">
                <a:solidFill>
                  <a:srgbClr val="FFFFFF"/>
                </a:solidFill>
                <a:latin typeface="Apple SD Gothic Neo" pitchFamily="34" charset="0"/>
                <a:ea typeface="Apple SD Gothic Neo" pitchFamily="34" charset="-122"/>
                <a:cs typeface="Apple SD Gothic Neo" pitchFamily="34" charset="-120"/>
              </a:rPr>
              <a:t>4</a:t>
            </a:r>
            <a:endParaRPr lang="en-US" sz="1600" dirty="0"/>
          </a:p>
        </p:txBody>
      </p:sp>
      <p:sp>
        <p:nvSpPr>
          <p:cNvPr id="4" name="Text 2"/>
          <p:cNvSpPr/>
          <p:nvPr/>
        </p:nvSpPr>
        <p:spPr>
          <a:xfrm>
            <a:off x="731520" y="411480"/>
            <a:ext cx="3840480" cy="256032"/>
          </a:xfrm>
          <a:prstGeom prst="rect">
            <a:avLst/>
          </a:prstGeom>
          <a:noFill/>
          <a:ln/>
        </p:spPr>
        <p:txBody>
          <a:bodyPr wrap="square" lIns="0" tIns="0" rIns="0" bIns="0" rtlCol="0" anchor="ctr"/>
          <a:lstStyle/>
          <a:p>
            <a:pPr indent="0" marL="0">
              <a:buNone/>
            </a:pPr>
            <a:r>
              <a:rPr lang="en-US" sz="900" b="1" dirty="0">
                <a:solidFill>
                  <a:srgbClr val="B75437"/>
                </a:solidFill>
                <a:latin typeface="Apple SD Gothic Neo" pitchFamily="34" charset="0"/>
                <a:ea typeface="Apple SD Gothic Neo" pitchFamily="34" charset="-122"/>
                <a:cs typeface="Apple SD Gothic Neo" pitchFamily="34" charset="-120"/>
              </a:rPr>
              <a:t>System Rebound</a:t>
            </a:r>
            <a:endParaRPr lang="en-US" sz="900" dirty="0"/>
          </a:p>
        </p:txBody>
      </p:sp>
      <p:sp>
        <p:nvSpPr>
          <p:cNvPr id="5" name="Shape 3"/>
          <p:cNvSpPr/>
          <p:nvPr/>
        </p:nvSpPr>
        <p:spPr>
          <a:xfrm>
            <a:off x="731520" y="749808"/>
            <a:ext cx="10789920" cy="0"/>
          </a:xfrm>
          <a:prstGeom prst="line">
            <a:avLst/>
          </a:prstGeom>
          <a:noFill/>
          <a:ln w="15240">
            <a:solidFill>
              <a:srgbClr val="D8C9B5"/>
            </a:solidFill>
            <a:prstDash val="solid"/>
          </a:ln>
        </p:spPr>
      </p:sp>
      <p:sp>
        <p:nvSpPr>
          <p:cNvPr id="6" name="Text 4"/>
          <p:cNvSpPr/>
          <p:nvPr/>
        </p:nvSpPr>
        <p:spPr>
          <a:xfrm>
            <a:off x="731520" y="868680"/>
            <a:ext cx="7223760" cy="502920"/>
          </a:xfrm>
          <a:prstGeom prst="rect">
            <a:avLst/>
          </a:prstGeom>
          <a:noFill/>
          <a:ln/>
        </p:spPr>
        <p:txBody>
          <a:bodyPr wrap="square" lIns="0" tIns="0" rIns="0" bIns="0" rtlCol="0" anchor="ctr"/>
          <a:lstStyle/>
          <a:p>
            <a:pPr indent="0" marL="0">
              <a:buNone/>
            </a:pPr>
            <a:r>
              <a:rPr lang="en-US" sz="2400" b="1" dirty="0">
                <a:solidFill>
                  <a:srgbClr val="1F2A2E"/>
                </a:solidFill>
                <a:latin typeface="Apple SD Gothic Neo" pitchFamily="34" charset="0"/>
                <a:ea typeface="Apple SD Gothic Neo" pitchFamily="34" charset="-122"/>
                <a:cs typeface="Apple SD Gothic Neo" pitchFamily="34" charset="-120"/>
              </a:rPr>
              <a:t>시스템 수준 반등</a:t>
            </a:r>
            <a:endParaRPr lang="en-US" sz="2400" dirty="0"/>
          </a:p>
        </p:txBody>
      </p:sp>
      <p:sp>
        <p:nvSpPr>
          <p:cNvPr id="7" name="Text 5"/>
          <p:cNvSpPr/>
          <p:nvPr/>
        </p:nvSpPr>
        <p:spPr>
          <a:xfrm>
            <a:off x="731520" y="1417320"/>
            <a:ext cx="8046720" cy="320040"/>
          </a:xfrm>
          <a:prstGeom prst="rect">
            <a:avLst/>
          </a:prstGeom>
          <a:noFill/>
          <a:ln/>
        </p:spPr>
        <p:txBody>
          <a:bodyPr wrap="square" lIns="0" tIns="0" rIns="0" bIns="0" rtlCol="0" anchor="ctr"/>
          <a:lstStyle/>
          <a:p>
            <a:pPr indent="0" marL="0">
              <a:buNone/>
            </a:pPr>
            <a:r>
              <a:rPr lang="en-US" sz="1050" dirty="0">
                <a:solidFill>
                  <a:srgbClr val="6B6E69"/>
                </a:solidFill>
                <a:latin typeface="Apple SD Gothic Neo" pitchFamily="34" charset="0"/>
                <a:ea typeface="Apple SD Gothic Neo" pitchFamily="34" charset="-122"/>
                <a:cs typeface="Apple SD Gothic Neo" pitchFamily="34" charset="-120"/>
              </a:rPr>
              <a:t>클라우드와 데이터센터에서는 효율 개선과 총전력 증가가 함께 나타날 수 있다.</a:t>
            </a:r>
            <a:endParaRPr lang="en-US" sz="1050" dirty="0"/>
          </a:p>
        </p:txBody>
      </p:sp>
      <p:sp>
        <p:nvSpPr>
          <p:cNvPr id="8" name="Text 6"/>
          <p:cNvSpPr/>
          <p:nvPr/>
        </p:nvSpPr>
        <p:spPr>
          <a:xfrm>
            <a:off x="914400" y="1874520"/>
            <a:ext cx="2743200" cy="256032"/>
          </a:xfrm>
          <a:prstGeom prst="rect">
            <a:avLst/>
          </a:prstGeom>
          <a:noFill/>
          <a:ln/>
        </p:spPr>
        <p:txBody>
          <a:bodyPr wrap="square" lIns="0" tIns="0" rIns="0" bIns="0" rtlCol="0" anchor="ctr"/>
          <a:lstStyle/>
          <a:p>
            <a:pPr indent="0" marL="0">
              <a:buNone/>
            </a:pPr>
            <a:r>
              <a:rPr lang="en-US" sz="1300" b="1" dirty="0">
                <a:solidFill>
                  <a:srgbClr val="1F2A2E"/>
                </a:solidFill>
                <a:latin typeface="Apple SD Gothic Neo" pitchFamily="34" charset="0"/>
                <a:ea typeface="Apple SD Gothic Neo" pitchFamily="34" charset="-122"/>
                <a:cs typeface="Apple SD Gothic Neo" pitchFamily="34" charset="-120"/>
              </a:rPr>
              <a:t>데이터센터 전력수요</a:t>
            </a:r>
            <a:endParaRPr lang="en-US" sz="1300" dirty="0"/>
          </a:p>
        </p:txBody>
      </p:sp>
      <p:sp>
        <p:nvSpPr>
          <p:cNvPr id="9" name="Shape 7"/>
          <p:cNvSpPr/>
          <p:nvPr/>
        </p:nvSpPr>
        <p:spPr>
          <a:xfrm>
            <a:off x="1005840" y="5303520"/>
            <a:ext cx="3794760" cy="0"/>
          </a:xfrm>
          <a:prstGeom prst="line">
            <a:avLst/>
          </a:prstGeom>
          <a:noFill/>
          <a:ln w="13970">
            <a:solidFill>
              <a:srgbClr val="6B6E69"/>
            </a:solidFill>
            <a:prstDash val="solid"/>
          </a:ln>
        </p:spPr>
      </p:sp>
      <p:sp>
        <p:nvSpPr>
          <p:cNvPr id="10" name="Shape 8"/>
          <p:cNvSpPr/>
          <p:nvPr/>
        </p:nvSpPr>
        <p:spPr>
          <a:xfrm>
            <a:off x="1005840" y="2331720"/>
            <a:ext cx="0" cy="2971800"/>
          </a:xfrm>
          <a:prstGeom prst="line">
            <a:avLst/>
          </a:prstGeom>
          <a:noFill/>
          <a:ln w="13970">
            <a:solidFill>
              <a:srgbClr val="6B6E69"/>
            </a:solidFill>
            <a:prstDash val="solid"/>
          </a:ln>
        </p:spPr>
      </p:sp>
      <p:sp>
        <p:nvSpPr>
          <p:cNvPr id="11" name="Shape 9"/>
          <p:cNvSpPr/>
          <p:nvPr/>
        </p:nvSpPr>
        <p:spPr>
          <a:xfrm>
            <a:off x="1645920" y="4069080"/>
            <a:ext cx="960120" cy="1234440"/>
          </a:xfrm>
          <a:prstGeom prst="rect">
            <a:avLst/>
          </a:prstGeom>
          <a:solidFill>
            <a:srgbClr val="C59C58"/>
          </a:solidFill>
          <a:ln w="12700">
            <a:solidFill>
              <a:srgbClr val="C59C58">
                <a:alpha val="0"/>
              </a:srgbClr>
            </a:solidFill>
            <a:prstDash val="solid"/>
          </a:ln>
        </p:spPr>
      </p:sp>
      <p:sp>
        <p:nvSpPr>
          <p:cNvPr id="12" name="Shape 10"/>
          <p:cNvSpPr/>
          <p:nvPr/>
        </p:nvSpPr>
        <p:spPr>
          <a:xfrm>
            <a:off x="3154680" y="2487168"/>
            <a:ext cx="960120" cy="2816352"/>
          </a:xfrm>
          <a:prstGeom prst="rect">
            <a:avLst/>
          </a:prstGeom>
          <a:solidFill>
            <a:srgbClr val="B75437"/>
          </a:solidFill>
          <a:ln w="12700">
            <a:solidFill>
              <a:srgbClr val="B75437">
                <a:alpha val="0"/>
              </a:srgbClr>
            </a:solidFill>
            <a:prstDash val="solid"/>
          </a:ln>
        </p:spPr>
      </p:sp>
      <p:sp>
        <p:nvSpPr>
          <p:cNvPr id="13" name="Text 11"/>
          <p:cNvSpPr/>
          <p:nvPr/>
        </p:nvSpPr>
        <p:spPr>
          <a:xfrm>
            <a:off x="1645920" y="3730752"/>
            <a:ext cx="960120" cy="201168"/>
          </a:xfrm>
          <a:prstGeom prst="rect">
            <a:avLst/>
          </a:prstGeom>
          <a:noFill/>
          <a:ln/>
        </p:spPr>
        <p:txBody>
          <a:bodyPr wrap="square" lIns="0" tIns="0" rIns="0" bIns="0" rtlCol="0" anchor="ctr"/>
          <a:lstStyle/>
          <a:p>
            <a:pPr algn="ctr" indent="0" marL="0">
              <a:buNone/>
            </a:pPr>
            <a:r>
              <a:rPr lang="en-US" sz="1200" b="1" dirty="0">
                <a:solidFill>
                  <a:srgbClr val="1F2A2E"/>
                </a:solidFill>
                <a:latin typeface="Apple SD Gothic Neo" pitchFamily="34" charset="0"/>
                <a:ea typeface="Apple SD Gothic Neo" pitchFamily="34" charset="-122"/>
                <a:cs typeface="Apple SD Gothic Neo" pitchFamily="34" charset="-120"/>
              </a:rPr>
              <a:t>415</a:t>
            </a:r>
            <a:endParaRPr lang="en-US" sz="1200" dirty="0"/>
          </a:p>
        </p:txBody>
      </p:sp>
      <p:sp>
        <p:nvSpPr>
          <p:cNvPr id="14" name="Text 12"/>
          <p:cNvSpPr/>
          <p:nvPr/>
        </p:nvSpPr>
        <p:spPr>
          <a:xfrm>
            <a:off x="3154680" y="2148840"/>
            <a:ext cx="960120" cy="201168"/>
          </a:xfrm>
          <a:prstGeom prst="rect">
            <a:avLst/>
          </a:prstGeom>
          <a:noFill/>
          <a:ln/>
        </p:spPr>
        <p:txBody>
          <a:bodyPr wrap="square" lIns="0" tIns="0" rIns="0" bIns="0" rtlCol="0" anchor="ctr"/>
          <a:lstStyle/>
          <a:p>
            <a:pPr algn="ctr" indent="0" marL="0">
              <a:buNone/>
            </a:pPr>
            <a:r>
              <a:rPr lang="en-US" sz="1200" b="1" dirty="0">
                <a:solidFill>
                  <a:srgbClr val="1F2A2E"/>
                </a:solidFill>
                <a:latin typeface="Apple SD Gothic Neo" pitchFamily="34" charset="0"/>
                <a:ea typeface="Apple SD Gothic Neo" pitchFamily="34" charset="-122"/>
                <a:cs typeface="Apple SD Gothic Neo" pitchFamily="34" charset="-120"/>
              </a:rPr>
              <a:t>945</a:t>
            </a:r>
            <a:endParaRPr lang="en-US" sz="1200" dirty="0"/>
          </a:p>
        </p:txBody>
      </p:sp>
      <p:sp>
        <p:nvSpPr>
          <p:cNvPr id="15" name="Text 13"/>
          <p:cNvSpPr/>
          <p:nvPr/>
        </p:nvSpPr>
        <p:spPr>
          <a:xfrm>
            <a:off x="1572768" y="5440680"/>
            <a:ext cx="1097280" cy="182880"/>
          </a:xfrm>
          <a:prstGeom prst="rect">
            <a:avLst/>
          </a:prstGeom>
          <a:noFill/>
          <a:ln/>
        </p:spPr>
        <p:txBody>
          <a:bodyPr wrap="square" lIns="0" tIns="0" rIns="0" bIns="0" rtlCol="0" anchor="ctr"/>
          <a:lstStyle/>
          <a:p>
            <a:pPr algn="ctr" indent="0" marL="0">
              <a:buNone/>
            </a:pPr>
            <a:r>
              <a:rPr lang="en-US" sz="1050" dirty="0">
                <a:solidFill>
                  <a:srgbClr val="6B6E69"/>
                </a:solidFill>
                <a:latin typeface="Apple SD Gothic Neo" pitchFamily="34" charset="0"/>
                <a:ea typeface="Apple SD Gothic Neo" pitchFamily="34" charset="-122"/>
                <a:cs typeface="Apple SD Gothic Neo" pitchFamily="34" charset="-120"/>
              </a:rPr>
              <a:t>2024</a:t>
            </a:r>
            <a:endParaRPr lang="en-US" sz="1050" dirty="0"/>
          </a:p>
        </p:txBody>
      </p:sp>
      <p:sp>
        <p:nvSpPr>
          <p:cNvPr id="16" name="Text 14"/>
          <p:cNvSpPr/>
          <p:nvPr/>
        </p:nvSpPr>
        <p:spPr>
          <a:xfrm>
            <a:off x="3081528" y="5440680"/>
            <a:ext cx="1097280" cy="182880"/>
          </a:xfrm>
          <a:prstGeom prst="rect">
            <a:avLst/>
          </a:prstGeom>
          <a:noFill/>
          <a:ln/>
        </p:spPr>
        <p:txBody>
          <a:bodyPr wrap="square" lIns="0" tIns="0" rIns="0" bIns="0" rtlCol="0" anchor="ctr"/>
          <a:lstStyle/>
          <a:p>
            <a:pPr algn="ctr" indent="0" marL="0">
              <a:buNone/>
            </a:pPr>
            <a:r>
              <a:rPr lang="en-US" sz="1050" dirty="0">
                <a:solidFill>
                  <a:srgbClr val="6B6E69"/>
                </a:solidFill>
                <a:latin typeface="Apple SD Gothic Neo" pitchFamily="34" charset="0"/>
                <a:ea typeface="Apple SD Gothic Neo" pitchFamily="34" charset="-122"/>
                <a:cs typeface="Apple SD Gothic Neo" pitchFamily="34" charset="-120"/>
              </a:rPr>
              <a:t>2030</a:t>
            </a:r>
            <a:endParaRPr lang="en-US" sz="1050" dirty="0"/>
          </a:p>
        </p:txBody>
      </p:sp>
      <p:sp>
        <p:nvSpPr>
          <p:cNvPr id="17" name="Text 15"/>
          <p:cNvSpPr/>
          <p:nvPr/>
        </p:nvSpPr>
        <p:spPr>
          <a:xfrm>
            <a:off x="749808" y="2148840"/>
            <a:ext cx="320040" cy="182880"/>
          </a:xfrm>
          <a:prstGeom prst="rect">
            <a:avLst/>
          </a:prstGeom>
          <a:noFill/>
          <a:ln/>
        </p:spPr>
        <p:txBody>
          <a:bodyPr wrap="square" lIns="0" tIns="0" rIns="0" bIns="0" rtlCol="0" anchor="ctr"/>
          <a:lstStyle/>
          <a:p>
            <a:pPr indent="0" marL="0">
              <a:buNone/>
            </a:pPr>
            <a:r>
              <a:rPr lang="en-US" sz="950" dirty="0">
                <a:solidFill>
                  <a:srgbClr val="6B6E69"/>
                </a:solidFill>
                <a:latin typeface="Apple SD Gothic Neo" pitchFamily="34" charset="0"/>
                <a:ea typeface="Apple SD Gothic Neo" pitchFamily="34" charset="-122"/>
                <a:cs typeface="Apple SD Gothic Neo" pitchFamily="34" charset="-120"/>
              </a:rPr>
              <a:t>TWh</a:t>
            </a:r>
            <a:endParaRPr lang="en-US" sz="950" dirty="0"/>
          </a:p>
        </p:txBody>
      </p:sp>
      <p:sp>
        <p:nvSpPr>
          <p:cNvPr id="18" name="Shape 16"/>
          <p:cNvSpPr/>
          <p:nvPr/>
        </p:nvSpPr>
        <p:spPr>
          <a:xfrm>
            <a:off x="5532120" y="1828800"/>
            <a:ext cx="5577840" cy="3611880"/>
          </a:xfrm>
          <a:prstGeom prst="roundRect">
            <a:avLst>
              <a:gd name="adj" fmla="val 2025"/>
            </a:avLst>
          </a:prstGeom>
          <a:solidFill>
            <a:srgbClr val="FFF9F2"/>
          </a:solidFill>
          <a:ln w="12700">
            <a:solidFill>
              <a:srgbClr val="FFF9F2">
                <a:alpha val="0"/>
              </a:srgbClr>
            </a:solidFill>
            <a:prstDash val="solid"/>
          </a:ln>
        </p:spPr>
      </p:sp>
      <p:sp>
        <p:nvSpPr>
          <p:cNvPr id="19" name="Text 17"/>
          <p:cNvSpPr/>
          <p:nvPr/>
        </p:nvSpPr>
        <p:spPr>
          <a:xfrm>
            <a:off x="5696712" y="1975104"/>
            <a:ext cx="5248656" cy="256032"/>
          </a:xfrm>
          <a:prstGeom prst="rect">
            <a:avLst/>
          </a:prstGeom>
          <a:noFill/>
          <a:ln/>
        </p:spPr>
        <p:txBody>
          <a:bodyPr wrap="square" lIns="0" tIns="0" rIns="0" bIns="0" rtlCol="0" anchor="ctr"/>
          <a:lstStyle/>
          <a:p>
            <a:pPr indent="0" marL="0">
              <a:buNone/>
            </a:pPr>
            <a:r>
              <a:rPr lang="en-US" sz="1300" b="1" dirty="0">
                <a:solidFill>
                  <a:srgbClr val="1F2A2E"/>
                </a:solidFill>
                <a:latin typeface="Apple SD Gothic Neo" pitchFamily="34" charset="0"/>
                <a:ea typeface="Apple SD Gothic Neo" pitchFamily="34" charset="-122"/>
                <a:cs typeface="Apple SD Gothic Neo" pitchFamily="34" charset="-120"/>
              </a:rPr>
              <a:t>해석</a:t>
            </a:r>
            <a:endParaRPr lang="en-US" sz="1300" dirty="0"/>
          </a:p>
        </p:txBody>
      </p:sp>
      <p:sp>
        <p:nvSpPr>
          <p:cNvPr id="20" name="Text 18"/>
          <p:cNvSpPr/>
          <p:nvPr/>
        </p:nvSpPr>
        <p:spPr>
          <a:xfrm>
            <a:off x="5696712" y="2286000"/>
            <a:ext cx="5248656" cy="3026664"/>
          </a:xfrm>
          <a:prstGeom prst="rect">
            <a:avLst/>
          </a:prstGeom>
          <a:noFill/>
          <a:ln/>
        </p:spPr>
        <p:txBody>
          <a:bodyPr wrap="square" lIns="0" tIns="0" rIns="0" bIns="0" rtlCol="0" anchor="t"/>
          <a:lstStyle/>
          <a:p>
            <a:pPr indent="0" marL="0">
              <a:buNone/>
            </a:pPr>
            <a:r>
              <a:rPr lang="en-US" sz="1100" dirty="0">
                <a:solidFill>
                  <a:srgbClr val="1F2A2E"/>
                </a:solidFill>
                <a:latin typeface="Apple SD Gothic Neo" pitchFamily="34" charset="0"/>
                <a:ea typeface="Apple SD Gothic Neo" pitchFamily="34" charset="-122"/>
                <a:cs typeface="Apple SD Gothic Neo" pitchFamily="34" charset="-120"/>
              </a:rPr>
              <a:t>Sharma는 효율 상승이 플랫폼 성장과 서비스 확장을 통해 총에너지 증가로 이어질 수 있다고 본다.</a:t>
            </a:r>
            <a:endParaRPr lang="en-US" sz="1100" dirty="0"/>
          </a:p>
          <a:p>
            <a:pPr indent="0" marL="0">
              <a:buNone/>
            </a:pPr>
            <a:endParaRPr lang="en-US" sz="1100" dirty="0"/>
          </a:p>
          <a:p>
            <a:pPr indent="0" marL="0">
              <a:buNone/>
            </a:pPr>
            <a:r>
              <a:rPr lang="en-US" sz="1100" dirty="0">
                <a:solidFill>
                  <a:srgbClr val="1F2A2E"/>
                </a:solidFill>
                <a:latin typeface="Apple SD Gothic Neo" pitchFamily="34" charset="0"/>
                <a:ea typeface="Apple SD Gothic Neo" pitchFamily="34" charset="-122"/>
                <a:cs typeface="Apple SD Gothic Neo" pitchFamily="34" charset="-120"/>
              </a:rPr>
              <a:t>IEA는 데이터센터 전력수요가 2024년 415TWh에서 2030년 약 945TWh로 늘 수 있다고 전망한다.</a:t>
            </a:r>
            <a:endParaRPr lang="en-US" sz="1100" dirty="0"/>
          </a:p>
          <a:p>
            <a:pPr indent="0" marL="0">
              <a:buNone/>
            </a:pPr>
            <a:endParaRPr lang="en-US" sz="1100" dirty="0"/>
          </a:p>
          <a:p>
            <a:pPr indent="0" marL="0">
              <a:buNone/>
            </a:pPr>
            <a:r>
              <a:rPr lang="en-US" sz="1100" dirty="0">
                <a:solidFill>
                  <a:srgbClr val="1F2A2E"/>
                </a:solidFill>
                <a:latin typeface="Apple SD Gothic Neo" pitchFamily="34" charset="0"/>
                <a:ea typeface="Apple SD Gothic Neo" pitchFamily="34" charset="-122"/>
                <a:cs typeface="Apple SD Gothic Neo" pitchFamily="34" charset="-120"/>
              </a:rPr>
              <a:t>즉 국소 효율 개선이 총량 증가를 상쇄하지 못할 수 있다.</a:t>
            </a:r>
            <a:endParaRPr lang="en-US" sz="1100" dirty="0"/>
          </a:p>
        </p:txBody>
      </p:sp>
      <p:sp>
        <p:nvSpPr>
          <p:cNvPr id="21" name="Shape 19"/>
          <p:cNvSpPr/>
          <p:nvPr/>
        </p:nvSpPr>
        <p:spPr>
          <a:xfrm>
            <a:off x="731520" y="5943600"/>
            <a:ext cx="10698480" cy="502920"/>
          </a:xfrm>
          <a:prstGeom prst="roundRect">
            <a:avLst>
              <a:gd name="adj" fmla="val 14545"/>
            </a:avLst>
          </a:prstGeom>
          <a:solidFill>
            <a:srgbClr val="24363A"/>
          </a:solidFill>
          <a:ln w="12700">
            <a:solidFill>
              <a:srgbClr val="24363A">
                <a:alpha val="0"/>
              </a:srgbClr>
            </a:solidFill>
            <a:prstDash val="solid"/>
          </a:ln>
        </p:spPr>
      </p:sp>
      <p:sp>
        <p:nvSpPr>
          <p:cNvPr id="22" name="Text 20"/>
          <p:cNvSpPr/>
          <p:nvPr/>
        </p:nvSpPr>
        <p:spPr>
          <a:xfrm>
            <a:off x="960120" y="6071616"/>
            <a:ext cx="10241280" cy="182880"/>
          </a:xfrm>
          <a:prstGeom prst="rect">
            <a:avLst/>
          </a:prstGeom>
          <a:noFill/>
          <a:ln/>
        </p:spPr>
        <p:txBody>
          <a:bodyPr wrap="square" lIns="0" tIns="0" rIns="0" bIns="0" rtlCol="0" anchor="ctr"/>
          <a:lstStyle/>
          <a:p>
            <a:pPr indent="0" marL="0">
              <a:buNone/>
            </a:pPr>
            <a:r>
              <a:rPr lang="en-US" sz="1050" dirty="0">
                <a:solidFill>
                  <a:srgbClr val="FFFFFF"/>
                </a:solidFill>
                <a:latin typeface="Apple SD Gothic Neo" pitchFamily="34" charset="0"/>
                <a:ea typeface="Apple SD Gothic Neo" pitchFamily="34" charset="-122"/>
                <a:cs typeface="Apple SD Gothic Neo" pitchFamily="34" charset="-120"/>
              </a:rPr>
              <a:t>정리: 시스템 수준에서는 '더 효율적임'과 '더 많이 소비함'이 동시에 가능하다.</a:t>
            </a:r>
            <a:endParaRPr lang="en-US" sz="105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5EFE5"/>
        </a:solidFill>
      </p:bgPr>
    </p:bg>
    <p:spTree>
      <p:nvGrpSpPr>
        <p:cNvPr id="1" name=""/>
        <p:cNvGrpSpPr/>
        <p:nvPr/>
      </p:nvGrpSpPr>
      <p:grpSpPr>
        <a:xfrm>
          <a:off x="0" y="0"/>
          <a:ext cx="0" cy="0"/>
          <a:chOff x="0" y="0"/>
          <a:chExt cx="0" cy="0"/>
        </a:xfrm>
      </p:grpSpPr>
      <p:sp>
        <p:nvSpPr>
          <p:cNvPr id="2" name="Shape 0"/>
          <p:cNvSpPr/>
          <p:nvPr/>
        </p:nvSpPr>
        <p:spPr>
          <a:xfrm>
            <a:off x="0" y="0"/>
            <a:ext cx="438912" cy="6858000"/>
          </a:xfrm>
          <a:prstGeom prst="rect">
            <a:avLst/>
          </a:prstGeom>
          <a:solidFill>
            <a:srgbClr val="24363A"/>
          </a:solidFill>
          <a:ln w="12700">
            <a:solidFill>
              <a:srgbClr val="24363A">
                <a:alpha val="0"/>
              </a:srgbClr>
            </a:solidFill>
            <a:prstDash val="solid"/>
          </a:ln>
        </p:spPr>
      </p:sp>
      <p:sp>
        <p:nvSpPr>
          <p:cNvPr id="3" name="Text 1"/>
          <p:cNvSpPr/>
          <p:nvPr/>
        </p:nvSpPr>
        <p:spPr>
          <a:xfrm>
            <a:off x="73152" y="6126480"/>
            <a:ext cx="292608" cy="320040"/>
          </a:xfrm>
          <a:prstGeom prst="rect">
            <a:avLst/>
          </a:prstGeom>
          <a:noFill/>
          <a:ln/>
        </p:spPr>
        <p:txBody>
          <a:bodyPr wrap="square" lIns="0" tIns="0" rIns="0" bIns="0" rtlCol="0" anchor="ctr"/>
          <a:lstStyle/>
          <a:p>
            <a:pPr algn="ctr" indent="0" marL="0">
              <a:buNone/>
            </a:pPr>
            <a:r>
              <a:rPr lang="en-US" sz="1600" b="1" dirty="0">
                <a:solidFill>
                  <a:srgbClr val="FFFFFF"/>
                </a:solidFill>
                <a:latin typeface="Apple SD Gothic Neo" pitchFamily="34" charset="0"/>
                <a:ea typeface="Apple SD Gothic Neo" pitchFamily="34" charset="-122"/>
                <a:cs typeface="Apple SD Gothic Neo" pitchFamily="34" charset="-120"/>
              </a:rPr>
              <a:t>5</a:t>
            </a:r>
            <a:endParaRPr lang="en-US" sz="1600" dirty="0"/>
          </a:p>
        </p:txBody>
      </p:sp>
      <p:sp>
        <p:nvSpPr>
          <p:cNvPr id="4" name="Text 2"/>
          <p:cNvSpPr/>
          <p:nvPr/>
        </p:nvSpPr>
        <p:spPr>
          <a:xfrm>
            <a:off x="731520" y="411480"/>
            <a:ext cx="3840480" cy="256032"/>
          </a:xfrm>
          <a:prstGeom prst="rect">
            <a:avLst/>
          </a:prstGeom>
          <a:noFill/>
          <a:ln/>
        </p:spPr>
        <p:txBody>
          <a:bodyPr wrap="square" lIns="0" tIns="0" rIns="0" bIns="0" rtlCol="0" anchor="ctr"/>
          <a:lstStyle/>
          <a:p>
            <a:pPr indent="0" marL="0">
              <a:buNone/>
            </a:pPr>
            <a:r>
              <a:rPr lang="en-US" sz="900" b="1" dirty="0">
                <a:solidFill>
                  <a:srgbClr val="B75437"/>
                </a:solidFill>
                <a:latin typeface="Apple SD Gothic Neo" pitchFamily="34" charset="0"/>
                <a:ea typeface="Apple SD Gothic Neo" pitchFamily="34" charset="-122"/>
                <a:cs typeface="Apple SD Gothic Neo" pitchFamily="34" charset="-120"/>
              </a:rPr>
              <a:t>Labor and Structure</a:t>
            </a:r>
            <a:endParaRPr lang="en-US" sz="900" dirty="0"/>
          </a:p>
        </p:txBody>
      </p:sp>
      <p:sp>
        <p:nvSpPr>
          <p:cNvPr id="5" name="Shape 3"/>
          <p:cNvSpPr/>
          <p:nvPr/>
        </p:nvSpPr>
        <p:spPr>
          <a:xfrm>
            <a:off x="731520" y="749808"/>
            <a:ext cx="10789920" cy="0"/>
          </a:xfrm>
          <a:prstGeom prst="line">
            <a:avLst/>
          </a:prstGeom>
          <a:noFill/>
          <a:ln w="15240">
            <a:solidFill>
              <a:srgbClr val="D8C9B5"/>
            </a:solidFill>
            <a:prstDash val="solid"/>
          </a:ln>
        </p:spPr>
      </p:sp>
      <p:sp>
        <p:nvSpPr>
          <p:cNvPr id="6" name="Text 4"/>
          <p:cNvSpPr/>
          <p:nvPr/>
        </p:nvSpPr>
        <p:spPr>
          <a:xfrm>
            <a:off x="731520" y="868680"/>
            <a:ext cx="7223760" cy="502920"/>
          </a:xfrm>
          <a:prstGeom prst="rect">
            <a:avLst/>
          </a:prstGeom>
          <a:noFill/>
          <a:ln/>
        </p:spPr>
        <p:txBody>
          <a:bodyPr wrap="square" lIns="0" tIns="0" rIns="0" bIns="0" rtlCol="0" anchor="ctr"/>
          <a:lstStyle/>
          <a:p>
            <a:pPr indent="0" marL="0">
              <a:buNone/>
            </a:pPr>
            <a:r>
              <a:rPr lang="en-US" sz="2400" b="1" dirty="0">
                <a:solidFill>
                  <a:srgbClr val="1F2A2E"/>
                </a:solidFill>
                <a:latin typeface="Apple SD Gothic Neo" pitchFamily="34" charset="0"/>
                <a:ea typeface="Apple SD Gothic Neo" pitchFamily="34" charset="-122"/>
                <a:cs typeface="Apple SD Gothic Neo" pitchFamily="34" charset="-120"/>
              </a:rPr>
              <a:t>노동시장과 산업구조</a:t>
            </a:r>
            <a:endParaRPr lang="en-US" sz="2400" dirty="0"/>
          </a:p>
        </p:txBody>
      </p:sp>
      <p:sp>
        <p:nvSpPr>
          <p:cNvPr id="7" name="Text 5"/>
          <p:cNvSpPr/>
          <p:nvPr/>
        </p:nvSpPr>
        <p:spPr>
          <a:xfrm>
            <a:off x="731520" y="1417320"/>
            <a:ext cx="8046720" cy="320040"/>
          </a:xfrm>
          <a:prstGeom prst="rect">
            <a:avLst/>
          </a:prstGeom>
          <a:noFill/>
          <a:ln/>
        </p:spPr>
        <p:txBody>
          <a:bodyPr wrap="square" lIns="0" tIns="0" rIns="0" bIns="0" rtlCol="0" anchor="ctr"/>
          <a:lstStyle/>
          <a:p>
            <a:pPr indent="0" marL="0">
              <a:buNone/>
            </a:pPr>
            <a:r>
              <a:rPr lang="en-US" sz="1050" dirty="0">
                <a:solidFill>
                  <a:srgbClr val="6B6E69"/>
                </a:solidFill>
                <a:latin typeface="Apple SD Gothic Neo" pitchFamily="34" charset="0"/>
                <a:ea typeface="Apple SD Gothic Neo" pitchFamily="34" charset="-122"/>
                <a:cs typeface="Apple SD Gothic Neo" pitchFamily="34" charset="-120"/>
              </a:rPr>
              <a:t>AI형 제번스는 대체 압력과 연산 수요를 함께 키울 수 있다.</a:t>
            </a:r>
            <a:endParaRPr lang="en-US" sz="1050" dirty="0"/>
          </a:p>
        </p:txBody>
      </p:sp>
      <p:sp>
        <p:nvSpPr>
          <p:cNvPr id="8" name="Shape 6"/>
          <p:cNvSpPr/>
          <p:nvPr/>
        </p:nvSpPr>
        <p:spPr>
          <a:xfrm>
            <a:off x="868680" y="1828800"/>
            <a:ext cx="5029200" cy="3611880"/>
          </a:xfrm>
          <a:prstGeom prst="roundRect">
            <a:avLst>
              <a:gd name="adj" fmla="val 2025"/>
            </a:avLst>
          </a:prstGeom>
          <a:solidFill>
            <a:srgbClr val="DCEBE8"/>
          </a:solidFill>
          <a:ln w="12700">
            <a:solidFill>
              <a:srgbClr val="DCEBE8">
                <a:alpha val="0"/>
              </a:srgbClr>
            </a:solidFill>
            <a:prstDash val="solid"/>
          </a:ln>
        </p:spPr>
      </p:sp>
      <p:sp>
        <p:nvSpPr>
          <p:cNvPr id="9" name="Text 7"/>
          <p:cNvSpPr/>
          <p:nvPr/>
        </p:nvSpPr>
        <p:spPr>
          <a:xfrm>
            <a:off x="1033272" y="1975104"/>
            <a:ext cx="4700016" cy="256032"/>
          </a:xfrm>
          <a:prstGeom prst="rect">
            <a:avLst/>
          </a:prstGeom>
          <a:noFill/>
          <a:ln/>
        </p:spPr>
        <p:txBody>
          <a:bodyPr wrap="square" lIns="0" tIns="0" rIns="0" bIns="0" rtlCol="0" anchor="ctr"/>
          <a:lstStyle/>
          <a:p>
            <a:pPr indent="0" marL="0">
              <a:buNone/>
            </a:pPr>
            <a:r>
              <a:rPr lang="en-US" sz="1300" b="1" dirty="0">
                <a:solidFill>
                  <a:srgbClr val="1F2A2E"/>
                </a:solidFill>
                <a:latin typeface="Apple SD Gothic Neo" pitchFamily="34" charset="0"/>
                <a:ea typeface="Apple SD Gothic Neo" pitchFamily="34" charset="-122"/>
                <a:cs typeface="Apple SD Gothic Neo" pitchFamily="34" charset="-120"/>
              </a:rPr>
              <a:t>Narayanan &amp; Pace (2025)</a:t>
            </a:r>
            <a:endParaRPr lang="en-US" sz="1300" dirty="0"/>
          </a:p>
        </p:txBody>
      </p:sp>
      <p:sp>
        <p:nvSpPr>
          <p:cNvPr id="10" name="Text 8"/>
          <p:cNvSpPr/>
          <p:nvPr/>
        </p:nvSpPr>
        <p:spPr>
          <a:xfrm>
            <a:off x="1033272" y="2286000"/>
            <a:ext cx="4700016" cy="3026664"/>
          </a:xfrm>
          <a:prstGeom prst="rect">
            <a:avLst/>
          </a:prstGeom>
          <a:noFill/>
          <a:ln/>
        </p:spPr>
        <p:txBody>
          <a:bodyPr wrap="square" lIns="0" tIns="0" rIns="0" bIns="0" rtlCol="0" anchor="t"/>
          <a:lstStyle/>
          <a:p>
            <a:pPr indent="0" marL="0">
              <a:buNone/>
            </a:pPr>
            <a:r>
              <a:rPr lang="en-US" sz="1100" dirty="0">
                <a:solidFill>
                  <a:srgbClr val="1F2A2E"/>
                </a:solidFill>
                <a:latin typeface="Apple SD Gothic Neo" pitchFamily="34" charset="0"/>
                <a:ea typeface="Apple SD Gothic Neo" pitchFamily="34" charset="-122"/>
                <a:cs typeface="Apple SD Gothic Neo" pitchFamily="34" charset="-120"/>
              </a:rPr>
              <a:t>AI는 보완재에서 대체재로 전환될 수 있다.</a:t>
            </a:r>
            <a:endParaRPr lang="en-US" sz="1100" dirty="0"/>
          </a:p>
          <a:p>
            <a:pPr indent="0" marL="0">
              <a:buNone/>
            </a:pPr>
            <a:endParaRPr lang="en-US" sz="1100" dirty="0"/>
          </a:p>
          <a:p>
            <a:pPr indent="0" marL="0">
              <a:buNone/>
            </a:pPr>
            <a:r>
              <a:rPr lang="en-US" sz="1100" dirty="0">
                <a:solidFill>
                  <a:srgbClr val="1F2A2E"/>
                </a:solidFill>
                <a:latin typeface="Apple SD Gothic Neo" pitchFamily="34" charset="0"/>
                <a:ea typeface="Apple SD Gothic Neo" pitchFamily="34" charset="-122"/>
                <a:cs typeface="Apple SD Gothic Neo" pitchFamily="34" charset="-120"/>
              </a:rPr>
              <a:t>핵심 변수는 단가 하락만이 아니라 품질 향상과 대체탄력성 상승이다.</a:t>
            </a:r>
            <a:endParaRPr lang="en-US" sz="1100" dirty="0"/>
          </a:p>
          <a:p>
            <a:pPr indent="0" marL="0">
              <a:buNone/>
            </a:pPr>
            <a:endParaRPr lang="en-US" sz="1100" dirty="0"/>
          </a:p>
          <a:p>
            <a:pPr indent="0" marL="0">
              <a:buNone/>
            </a:pPr>
            <a:r>
              <a:rPr lang="en-US" sz="1100" dirty="0">
                <a:solidFill>
                  <a:srgbClr val="1F2A2E"/>
                </a:solidFill>
                <a:latin typeface="Apple SD Gothic Neo" pitchFamily="34" charset="0"/>
                <a:ea typeface="Apple SD Gothic Neo" pitchFamily="34" charset="-122"/>
                <a:cs typeface="Apple SD Gothic Neo" pitchFamily="34" charset="-120"/>
              </a:rPr>
              <a:t>효율 향상은 기존에 경제성이 부족했던 업무영역까지 AI 채택을 넓힌다.</a:t>
            </a:r>
            <a:endParaRPr lang="en-US" sz="1100" dirty="0"/>
          </a:p>
        </p:txBody>
      </p:sp>
      <p:sp>
        <p:nvSpPr>
          <p:cNvPr id="11" name="Shape 9"/>
          <p:cNvSpPr/>
          <p:nvPr/>
        </p:nvSpPr>
        <p:spPr>
          <a:xfrm>
            <a:off x="6153912" y="1828800"/>
            <a:ext cx="4983480" cy="3611880"/>
          </a:xfrm>
          <a:prstGeom prst="roundRect">
            <a:avLst>
              <a:gd name="adj" fmla="val 2025"/>
            </a:avLst>
          </a:prstGeom>
          <a:solidFill>
            <a:srgbClr val="EFD8CF"/>
          </a:solidFill>
          <a:ln w="12700">
            <a:solidFill>
              <a:srgbClr val="EFD8CF">
                <a:alpha val="0"/>
              </a:srgbClr>
            </a:solidFill>
            <a:prstDash val="solid"/>
          </a:ln>
        </p:spPr>
      </p:sp>
      <p:sp>
        <p:nvSpPr>
          <p:cNvPr id="12" name="Text 10"/>
          <p:cNvSpPr/>
          <p:nvPr/>
        </p:nvSpPr>
        <p:spPr>
          <a:xfrm>
            <a:off x="6318504" y="1975104"/>
            <a:ext cx="4654296" cy="256032"/>
          </a:xfrm>
          <a:prstGeom prst="rect">
            <a:avLst/>
          </a:prstGeom>
          <a:noFill/>
          <a:ln/>
        </p:spPr>
        <p:txBody>
          <a:bodyPr wrap="square" lIns="0" tIns="0" rIns="0" bIns="0" rtlCol="0" anchor="ctr"/>
          <a:lstStyle/>
          <a:p>
            <a:pPr indent="0" marL="0">
              <a:buNone/>
            </a:pPr>
            <a:r>
              <a:rPr lang="en-US" sz="1300" b="1" dirty="0">
                <a:solidFill>
                  <a:srgbClr val="1F2A2E"/>
                </a:solidFill>
                <a:latin typeface="Apple SD Gothic Neo" pitchFamily="34" charset="0"/>
                <a:ea typeface="Apple SD Gothic Neo" pitchFamily="34" charset="-122"/>
                <a:cs typeface="Apple SD Gothic Neo" pitchFamily="34" charset="-120"/>
              </a:rPr>
              <a:t>Zhang &amp; Zhang (2026)</a:t>
            </a:r>
            <a:endParaRPr lang="en-US" sz="1300" dirty="0"/>
          </a:p>
        </p:txBody>
      </p:sp>
      <p:sp>
        <p:nvSpPr>
          <p:cNvPr id="13" name="Text 11"/>
          <p:cNvSpPr/>
          <p:nvPr/>
        </p:nvSpPr>
        <p:spPr>
          <a:xfrm>
            <a:off x="6318504" y="2286000"/>
            <a:ext cx="4654296" cy="3026664"/>
          </a:xfrm>
          <a:prstGeom prst="rect">
            <a:avLst/>
          </a:prstGeom>
          <a:noFill/>
          <a:ln/>
        </p:spPr>
        <p:txBody>
          <a:bodyPr wrap="square" lIns="0" tIns="0" rIns="0" bIns="0" rtlCol="0" anchor="t"/>
          <a:lstStyle/>
          <a:p>
            <a:pPr indent="0" marL="0">
              <a:buNone/>
            </a:pPr>
            <a:r>
              <a:rPr lang="en-US" sz="1100" dirty="0">
                <a:solidFill>
                  <a:srgbClr val="1F2A2E"/>
                </a:solidFill>
                <a:latin typeface="Apple SD Gothic Neo" pitchFamily="34" charset="0"/>
                <a:ea typeface="Apple SD Gothic Neo" pitchFamily="34" charset="-122"/>
                <a:cs typeface="Apple SD Gothic Neo" pitchFamily="34" charset="-120"/>
              </a:rPr>
              <a:t>추론가격 하락은 더 긴 추론 체인, 더 큰 컨텍스트, 더 복잡한 에이전트 구조를 유도할 수 있다.</a:t>
            </a:r>
            <a:endParaRPr lang="en-US" sz="1100" dirty="0"/>
          </a:p>
          <a:p>
            <a:pPr indent="0" marL="0">
              <a:buNone/>
            </a:pPr>
            <a:endParaRPr lang="en-US" sz="1100" dirty="0"/>
          </a:p>
          <a:p>
            <a:pPr indent="0" marL="0">
              <a:buNone/>
            </a:pPr>
            <a:r>
              <a:rPr lang="en-US" sz="1100" dirty="0">
                <a:solidFill>
                  <a:srgbClr val="1F2A2E"/>
                </a:solidFill>
                <a:latin typeface="Apple SD Gothic Neo" pitchFamily="34" charset="0"/>
                <a:ea typeface="Apple SD Gothic Neo" pitchFamily="34" charset="-122"/>
                <a:cs typeface="Apple SD Gothic Neo" pitchFamily="34" charset="-120"/>
              </a:rPr>
              <a:t>사용량 증가는 더 많은 데이터와 더 강한 시장집중으로 이어진다.</a:t>
            </a:r>
            <a:endParaRPr lang="en-US" sz="1100" dirty="0"/>
          </a:p>
        </p:txBody>
      </p:sp>
      <p:sp>
        <p:nvSpPr>
          <p:cNvPr id="14" name="Shape 12"/>
          <p:cNvSpPr/>
          <p:nvPr/>
        </p:nvSpPr>
        <p:spPr>
          <a:xfrm>
            <a:off x="731520" y="5943600"/>
            <a:ext cx="10698480" cy="502920"/>
          </a:xfrm>
          <a:prstGeom prst="roundRect">
            <a:avLst>
              <a:gd name="adj" fmla="val 14545"/>
            </a:avLst>
          </a:prstGeom>
          <a:solidFill>
            <a:srgbClr val="24363A"/>
          </a:solidFill>
          <a:ln w="12700">
            <a:solidFill>
              <a:srgbClr val="24363A">
                <a:alpha val="0"/>
              </a:srgbClr>
            </a:solidFill>
            <a:prstDash val="solid"/>
          </a:ln>
        </p:spPr>
      </p:sp>
      <p:sp>
        <p:nvSpPr>
          <p:cNvPr id="15" name="Text 13"/>
          <p:cNvSpPr/>
          <p:nvPr/>
        </p:nvSpPr>
        <p:spPr>
          <a:xfrm>
            <a:off x="960120" y="6071616"/>
            <a:ext cx="10241280" cy="182880"/>
          </a:xfrm>
          <a:prstGeom prst="rect">
            <a:avLst/>
          </a:prstGeom>
          <a:noFill/>
          <a:ln/>
        </p:spPr>
        <p:txBody>
          <a:bodyPr wrap="square" lIns="0" tIns="0" rIns="0" bIns="0" rtlCol="0" anchor="ctr"/>
          <a:lstStyle/>
          <a:p>
            <a:pPr indent="0" marL="0">
              <a:buNone/>
            </a:pPr>
            <a:r>
              <a:rPr lang="en-US" sz="1050" dirty="0">
                <a:solidFill>
                  <a:srgbClr val="FFFFFF"/>
                </a:solidFill>
                <a:latin typeface="Apple SD Gothic Neo" pitchFamily="34" charset="0"/>
                <a:ea typeface="Apple SD Gothic Neo" pitchFamily="34" charset="-122"/>
                <a:cs typeface="Apple SD Gothic Neo" pitchFamily="34" charset="-120"/>
              </a:rPr>
              <a:t>정리: 효율 향상은 노동절약으로 끝나지 않고, 더 넓은 도입과 더 계산집약적인 구조를 낳을 수 있다.</a:t>
            </a:r>
            <a:endParaRPr lang="en-US" sz="105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5EFE5"/>
        </a:solidFill>
      </p:bgPr>
    </p:bg>
    <p:spTree>
      <p:nvGrpSpPr>
        <p:cNvPr id="1" name=""/>
        <p:cNvGrpSpPr/>
        <p:nvPr/>
      </p:nvGrpSpPr>
      <p:grpSpPr>
        <a:xfrm>
          <a:off x="0" y="0"/>
          <a:ext cx="0" cy="0"/>
          <a:chOff x="0" y="0"/>
          <a:chExt cx="0" cy="0"/>
        </a:xfrm>
      </p:grpSpPr>
      <p:sp>
        <p:nvSpPr>
          <p:cNvPr id="2" name="Shape 0"/>
          <p:cNvSpPr/>
          <p:nvPr/>
        </p:nvSpPr>
        <p:spPr>
          <a:xfrm>
            <a:off x="0" y="0"/>
            <a:ext cx="438912" cy="6858000"/>
          </a:xfrm>
          <a:prstGeom prst="rect">
            <a:avLst/>
          </a:prstGeom>
          <a:solidFill>
            <a:srgbClr val="24363A"/>
          </a:solidFill>
          <a:ln w="12700">
            <a:solidFill>
              <a:srgbClr val="24363A">
                <a:alpha val="0"/>
              </a:srgbClr>
            </a:solidFill>
            <a:prstDash val="solid"/>
          </a:ln>
        </p:spPr>
      </p:sp>
      <p:sp>
        <p:nvSpPr>
          <p:cNvPr id="3" name="Text 1"/>
          <p:cNvSpPr/>
          <p:nvPr/>
        </p:nvSpPr>
        <p:spPr>
          <a:xfrm>
            <a:off x="73152" y="6126480"/>
            <a:ext cx="292608" cy="320040"/>
          </a:xfrm>
          <a:prstGeom prst="rect">
            <a:avLst/>
          </a:prstGeom>
          <a:noFill/>
          <a:ln/>
        </p:spPr>
        <p:txBody>
          <a:bodyPr wrap="square" lIns="0" tIns="0" rIns="0" bIns="0" rtlCol="0" anchor="ctr"/>
          <a:lstStyle/>
          <a:p>
            <a:pPr algn="ctr" indent="0" marL="0">
              <a:buNone/>
            </a:pPr>
            <a:r>
              <a:rPr lang="en-US" sz="1600" b="1" dirty="0">
                <a:solidFill>
                  <a:srgbClr val="FFFFFF"/>
                </a:solidFill>
                <a:latin typeface="Apple SD Gothic Neo" pitchFamily="34" charset="0"/>
                <a:ea typeface="Apple SD Gothic Neo" pitchFamily="34" charset="-122"/>
                <a:cs typeface="Apple SD Gothic Neo" pitchFamily="34" charset="-120"/>
              </a:rPr>
              <a:t>6</a:t>
            </a:r>
            <a:endParaRPr lang="en-US" sz="1600" dirty="0"/>
          </a:p>
        </p:txBody>
      </p:sp>
      <p:sp>
        <p:nvSpPr>
          <p:cNvPr id="4" name="Text 2"/>
          <p:cNvSpPr/>
          <p:nvPr/>
        </p:nvSpPr>
        <p:spPr>
          <a:xfrm>
            <a:off x="731520" y="411480"/>
            <a:ext cx="3840480" cy="256032"/>
          </a:xfrm>
          <a:prstGeom prst="rect">
            <a:avLst/>
          </a:prstGeom>
          <a:noFill/>
          <a:ln/>
        </p:spPr>
        <p:txBody>
          <a:bodyPr wrap="square" lIns="0" tIns="0" rIns="0" bIns="0" rtlCol="0" anchor="ctr"/>
          <a:lstStyle/>
          <a:p>
            <a:pPr indent="0" marL="0">
              <a:buNone/>
            </a:pPr>
            <a:r>
              <a:rPr lang="en-US" sz="900" b="1" dirty="0">
                <a:solidFill>
                  <a:srgbClr val="B75437"/>
                </a:solidFill>
                <a:latin typeface="Apple SD Gothic Neo" pitchFamily="34" charset="0"/>
                <a:ea typeface="Apple SD Gothic Neo" pitchFamily="34" charset="-122"/>
                <a:cs typeface="Apple SD Gothic Neo" pitchFamily="34" charset="-120"/>
              </a:rPr>
              <a:t>Policy</a:t>
            </a:r>
            <a:endParaRPr lang="en-US" sz="900" dirty="0"/>
          </a:p>
        </p:txBody>
      </p:sp>
      <p:sp>
        <p:nvSpPr>
          <p:cNvPr id="5" name="Shape 3"/>
          <p:cNvSpPr/>
          <p:nvPr/>
        </p:nvSpPr>
        <p:spPr>
          <a:xfrm>
            <a:off x="731520" y="749808"/>
            <a:ext cx="10789920" cy="0"/>
          </a:xfrm>
          <a:prstGeom prst="line">
            <a:avLst/>
          </a:prstGeom>
          <a:noFill/>
          <a:ln w="15240">
            <a:solidFill>
              <a:srgbClr val="D8C9B5"/>
            </a:solidFill>
            <a:prstDash val="solid"/>
          </a:ln>
        </p:spPr>
      </p:sp>
      <p:sp>
        <p:nvSpPr>
          <p:cNvPr id="6" name="Text 4"/>
          <p:cNvSpPr/>
          <p:nvPr/>
        </p:nvSpPr>
        <p:spPr>
          <a:xfrm>
            <a:off x="731520" y="868680"/>
            <a:ext cx="7223760" cy="502920"/>
          </a:xfrm>
          <a:prstGeom prst="rect">
            <a:avLst/>
          </a:prstGeom>
          <a:noFill/>
          <a:ln/>
        </p:spPr>
        <p:txBody>
          <a:bodyPr wrap="square" lIns="0" tIns="0" rIns="0" bIns="0" rtlCol="0" anchor="ctr"/>
          <a:lstStyle/>
          <a:p>
            <a:pPr indent="0" marL="0">
              <a:buNone/>
            </a:pPr>
            <a:r>
              <a:rPr lang="en-US" sz="2400" b="1" dirty="0">
                <a:solidFill>
                  <a:srgbClr val="1F2A2E"/>
                </a:solidFill>
                <a:latin typeface="Apple SD Gothic Neo" pitchFamily="34" charset="0"/>
                <a:ea typeface="Apple SD Gothic Neo" pitchFamily="34" charset="-122"/>
                <a:cs typeface="Apple SD Gothic Neo" pitchFamily="34" charset="-120"/>
              </a:rPr>
              <a:t>정책 함의</a:t>
            </a:r>
            <a:endParaRPr lang="en-US" sz="2400" dirty="0"/>
          </a:p>
        </p:txBody>
      </p:sp>
      <p:sp>
        <p:nvSpPr>
          <p:cNvPr id="7" name="Text 5"/>
          <p:cNvSpPr/>
          <p:nvPr/>
        </p:nvSpPr>
        <p:spPr>
          <a:xfrm>
            <a:off x="731520" y="1417320"/>
            <a:ext cx="8046720" cy="320040"/>
          </a:xfrm>
          <a:prstGeom prst="rect">
            <a:avLst/>
          </a:prstGeom>
          <a:noFill/>
          <a:ln/>
        </p:spPr>
        <p:txBody>
          <a:bodyPr wrap="square" lIns="0" tIns="0" rIns="0" bIns="0" rtlCol="0" anchor="ctr"/>
          <a:lstStyle/>
          <a:p>
            <a:pPr indent="0" marL="0">
              <a:buNone/>
            </a:pPr>
            <a:r>
              <a:rPr lang="en-US" sz="1050" dirty="0">
                <a:solidFill>
                  <a:srgbClr val="6B6E69"/>
                </a:solidFill>
                <a:latin typeface="Apple SD Gothic Neo" pitchFamily="34" charset="0"/>
                <a:ea typeface="Apple SD Gothic Neo" pitchFamily="34" charset="-122"/>
                <a:cs typeface="Apple SD Gothic Neo" pitchFamily="34" charset="-120"/>
              </a:rPr>
              <a:t>효율 개선만으로는 부족하다. 총량 관리와 공개 기준이 함께 필요하다.</a:t>
            </a:r>
            <a:endParaRPr lang="en-US" sz="1050" dirty="0"/>
          </a:p>
        </p:txBody>
      </p:sp>
      <p:sp>
        <p:nvSpPr>
          <p:cNvPr id="8" name="Shape 6"/>
          <p:cNvSpPr/>
          <p:nvPr/>
        </p:nvSpPr>
        <p:spPr>
          <a:xfrm>
            <a:off x="868680" y="1828800"/>
            <a:ext cx="4937760" cy="1508760"/>
          </a:xfrm>
          <a:prstGeom prst="roundRect">
            <a:avLst>
              <a:gd name="adj" fmla="val 4848"/>
            </a:avLst>
          </a:prstGeom>
          <a:solidFill>
            <a:srgbClr val="F2E6CF"/>
          </a:solidFill>
          <a:ln w="12700">
            <a:solidFill>
              <a:srgbClr val="F2E6CF">
                <a:alpha val="0"/>
              </a:srgbClr>
            </a:solidFill>
            <a:prstDash val="solid"/>
          </a:ln>
        </p:spPr>
      </p:sp>
      <p:sp>
        <p:nvSpPr>
          <p:cNvPr id="9" name="Text 7"/>
          <p:cNvSpPr/>
          <p:nvPr/>
        </p:nvSpPr>
        <p:spPr>
          <a:xfrm>
            <a:off x="1033272" y="1975104"/>
            <a:ext cx="4608576" cy="256032"/>
          </a:xfrm>
          <a:prstGeom prst="rect">
            <a:avLst/>
          </a:prstGeom>
          <a:noFill/>
          <a:ln/>
        </p:spPr>
        <p:txBody>
          <a:bodyPr wrap="square" lIns="0" tIns="0" rIns="0" bIns="0" rtlCol="0" anchor="ctr"/>
          <a:lstStyle/>
          <a:p>
            <a:pPr indent="0" marL="0">
              <a:buNone/>
            </a:pPr>
            <a:r>
              <a:rPr lang="en-US" sz="1300" b="1" dirty="0">
                <a:solidFill>
                  <a:srgbClr val="1F2A2E"/>
                </a:solidFill>
                <a:latin typeface="Apple SD Gothic Neo" pitchFamily="34" charset="0"/>
                <a:ea typeface="Apple SD Gothic Neo" pitchFamily="34" charset="-122"/>
                <a:cs typeface="Apple SD Gothic Neo" pitchFamily="34" charset="-120"/>
              </a:rPr>
              <a:t>1. 공개 기준</a:t>
            </a:r>
            <a:endParaRPr lang="en-US" sz="1300" dirty="0"/>
          </a:p>
        </p:txBody>
      </p:sp>
      <p:sp>
        <p:nvSpPr>
          <p:cNvPr id="10" name="Text 8"/>
          <p:cNvSpPr/>
          <p:nvPr/>
        </p:nvSpPr>
        <p:spPr>
          <a:xfrm>
            <a:off x="1033272" y="2286000"/>
            <a:ext cx="4608576" cy="923544"/>
          </a:xfrm>
          <a:prstGeom prst="rect">
            <a:avLst/>
          </a:prstGeom>
          <a:noFill/>
          <a:ln/>
        </p:spPr>
        <p:txBody>
          <a:bodyPr wrap="square" lIns="0" tIns="0" rIns="0" bIns="0" rtlCol="0" anchor="t"/>
          <a:lstStyle/>
          <a:p>
            <a:pPr indent="0" marL="0">
              <a:buNone/>
            </a:pPr>
            <a:r>
              <a:rPr lang="en-US" sz="1100" dirty="0">
                <a:solidFill>
                  <a:srgbClr val="1F2A2E"/>
                </a:solidFill>
                <a:latin typeface="Apple SD Gothic Neo" pitchFamily="34" charset="0"/>
                <a:ea typeface="Apple SD Gothic Neo" pitchFamily="34" charset="-122"/>
                <a:cs typeface="Apple SD Gothic Neo" pitchFamily="34" charset="-120"/>
              </a:rPr>
              <a:t>모델 훈련, 추론, 저장, 데이터센터 운영의 전력과 탄소를 표준화해 공개해야 한다.</a:t>
            </a:r>
            <a:endParaRPr lang="en-US" sz="1100" dirty="0"/>
          </a:p>
        </p:txBody>
      </p:sp>
      <p:sp>
        <p:nvSpPr>
          <p:cNvPr id="11" name="Shape 9"/>
          <p:cNvSpPr/>
          <p:nvPr/>
        </p:nvSpPr>
        <p:spPr>
          <a:xfrm>
            <a:off x="6080760" y="1828800"/>
            <a:ext cx="4983480" cy="1508760"/>
          </a:xfrm>
          <a:prstGeom prst="roundRect">
            <a:avLst>
              <a:gd name="adj" fmla="val 4848"/>
            </a:avLst>
          </a:prstGeom>
          <a:solidFill>
            <a:srgbClr val="DCEBE8"/>
          </a:solidFill>
          <a:ln w="12700">
            <a:solidFill>
              <a:srgbClr val="DCEBE8">
                <a:alpha val="0"/>
              </a:srgbClr>
            </a:solidFill>
            <a:prstDash val="solid"/>
          </a:ln>
        </p:spPr>
      </p:sp>
      <p:sp>
        <p:nvSpPr>
          <p:cNvPr id="12" name="Text 10"/>
          <p:cNvSpPr/>
          <p:nvPr/>
        </p:nvSpPr>
        <p:spPr>
          <a:xfrm>
            <a:off x="6245352" y="1975104"/>
            <a:ext cx="4654296" cy="256032"/>
          </a:xfrm>
          <a:prstGeom prst="rect">
            <a:avLst/>
          </a:prstGeom>
          <a:noFill/>
          <a:ln/>
        </p:spPr>
        <p:txBody>
          <a:bodyPr wrap="square" lIns="0" tIns="0" rIns="0" bIns="0" rtlCol="0" anchor="ctr"/>
          <a:lstStyle/>
          <a:p>
            <a:pPr indent="0" marL="0">
              <a:buNone/>
            </a:pPr>
            <a:r>
              <a:rPr lang="en-US" sz="1300" b="1" dirty="0">
                <a:solidFill>
                  <a:srgbClr val="1F2A2E"/>
                </a:solidFill>
                <a:latin typeface="Apple SD Gothic Neo" pitchFamily="34" charset="0"/>
                <a:ea typeface="Apple SD Gothic Neo" pitchFamily="34" charset="-122"/>
                <a:cs typeface="Apple SD Gothic Neo" pitchFamily="34" charset="-120"/>
              </a:rPr>
              <a:t>2. 전력 인프라</a:t>
            </a:r>
            <a:endParaRPr lang="en-US" sz="1300" dirty="0"/>
          </a:p>
        </p:txBody>
      </p:sp>
      <p:sp>
        <p:nvSpPr>
          <p:cNvPr id="13" name="Text 11"/>
          <p:cNvSpPr/>
          <p:nvPr/>
        </p:nvSpPr>
        <p:spPr>
          <a:xfrm>
            <a:off x="6245352" y="2286000"/>
            <a:ext cx="4654296" cy="923544"/>
          </a:xfrm>
          <a:prstGeom prst="rect">
            <a:avLst/>
          </a:prstGeom>
          <a:noFill/>
          <a:ln/>
        </p:spPr>
        <p:txBody>
          <a:bodyPr wrap="square" lIns="0" tIns="0" rIns="0" bIns="0" rtlCol="0" anchor="t"/>
          <a:lstStyle/>
          <a:p>
            <a:pPr indent="0" marL="0">
              <a:buNone/>
            </a:pPr>
            <a:r>
              <a:rPr lang="en-US" sz="1100" dirty="0">
                <a:solidFill>
                  <a:srgbClr val="1F2A2E"/>
                </a:solidFill>
                <a:latin typeface="Apple SD Gothic Neo" pitchFamily="34" charset="0"/>
                <a:ea typeface="Apple SD Gothic Neo" pitchFamily="34" charset="-122"/>
                <a:cs typeface="Apple SD Gothic Neo" pitchFamily="34" charset="-120"/>
              </a:rPr>
              <a:t>데이터센터 입지, 전력망 투자, 피크부하, 재생에너지 조달을 한 프레임에서 계획해야 한다.</a:t>
            </a:r>
            <a:endParaRPr lang="en-US" sz="1100" dirty="0"/>
          </a:p>
        </p:txBody>
      </p:sp>
      <p:sp>
        <p:nvSpPr>
          <p:cNvPr id="14" name="Shape 12"/>
          <p:cNvSpPr/>
          <p:nvPr/>
        </p:nvSpPr>
        <p:spPr>
          <a:xfrm>
            <a:off x="868680" y="3611880"/>
            <a:ext cx="4937760" cy="1508760"/>
          </a:xfrm>
          <a:prstGeom prst="roundRect">
            <a:avLst>
              <a:gd name="adj" fmla="val 4848"/>
            </a:avLst>
          </a:prstGeom>
          <a:solidFill>
            <a:srgbClr val="EFD8CF"/>
          </a:solidFill>
          <a:ln w="12700">
            <a:solidFill>
              <a:srgbClr val="EFD8CF">
                <a:alpha val="0"/>
              </a:srgbClr>
            </a:solidFill>
            <a:prstDash val="solid"/>
          </a:ln>
        </p:spPr>
      </p:sp>
      <p:sp>
        <p:nvSpPr>
          <p:cNvPr id="15" name="Text 13"/>
          <p:cNvSpPr/>
          <p:nvPr/>
        </p:nvSpPr>
        <p:spPr>
          <a:xfrm>
            <a:off x="1033272" y="3758184"/>
            <a:ext cx="4608576" cy="256032"/>
          </a:xfrm>
          <a:prstGeom prst="rect">
            <a:avLst/>
          </a:prstGeom>
          <a:noFill/>
          <a:ln/>
        </p:spPr>
        <p:txBody>
          <a:bodyPr wrap="square" lIns="0" tIns="0" rIns="0" bIns="0" rtlCol="0" anchor="ctr"/>
          <a:lstStyle/>
          <a:p>
            <a:pPr indent="0" marL="0">
              <a:buNone/>
            </a:pPr>
            <a:r>
              <a:rPr lang="en-US" sz="1300" b="1" dirty="0">
                <a:solidFill>
                  <a:srgbClr val="1F2A2E"/>
                </a:solidFill>
                <a:latin typeface="Apple SD Gothic Neo" pitchFamily="34" charset="0"/>
                <a:ea typeface="Apple SD Gothic Neo" pitchFamily="34" charset="-122"/>
                <a:cs typeface="Apple SD Gothic Neo" pitchFamily="34" charset="-120"/>
              </a:rPr>
              <a:t>3. 노동 전환</a:t>
            </a:r>
            <a:endParaRPr lang="en-US" sz="1300" dirty="0"/>
          </a:p>
        </p:txBody>
      </p:sp>
      <p:sp>
        <p:nvSpPr>
          <p:cNvPr id="16" name="Text 14"/>
          <p:cNvSpPr/>
          <p:nvPr/>
        </p:nvSpPr>
        <p:spPr>
          <a:xfrm>
            <a:off x="1033272" y="4069080"/>
            <a:ext cx="4608576" cy="923544"/>
          </a:xfrm>
          <a:prstGeom prst="rect">
            <a:avLst/>
          </a:prstGeom>
          <a:noFill/>
          <a:ln/>
        </p:spPr>
        <p:txBody>
          <a:bodyPr wrap="square" lIns="0" tIns="0" rIns="0" bIns="0" rtlCol="0" anchor="t"/>
          <a:lstStyle/>
          <a:p>
            <a:pPr indent="0" marL="0">
              <a:buNone/>
            </a:pPr>
            <a:r>
              <a:rPr lang="en-US" sz="1100" dirty="0">
                <a:solidFill>
                  <a:srgbClr val="1F2A2E"/>
                </a:solidFill>
                <a:latin typeface="Apple SD Gothic Neo" pitchFamily="34" charset="0"/>
                <a:ea typeface="Apple SD Gothic Neo" pitchFamily="34" charset="-122"/>
                <a:cs typeface="Apple SD Gothic Neo" pitchFamily="34" charset="-120"/>
              </a:rPr>
              <a:t>평균 생산성보다 직무 재구성, 대체탄력성, 전환교육과 소득완충 장치를 더 중시해야 한다.</a:t>
            </a:r>
            <a:endParaRPr lang="en-US" sz="1100" dirty="0"/>
          </a:p>
        </p:txBody>
      </p:sp>
      <p:sp>
        <p:nvSpPr>
          <p:cNvPr id="17" name="Shape 15"/>
          <p:cNvSpPr/>
          <p:nvPr/>
        </p:nvSpPr>
        <p:spPr>
          <a:xfrm>
            <a:off x="6080760" y="3611880"/>
            <a:ext cx="4983480" cy="1508760"/>
          </a:xfrm>
          <a:prstGeom prst="roundRect">
            <a:avLst>
              <a:gd name="adj" fmla="val 4848"/>
            </a:avLst>
          </a:prstGeom>
          <a:solidFill>
            <a:srgbClr val="E9E3D8"/>
          </a:solidFill>
          <a:ln w="12700">
            <a:solidFill>
              <a:srgbClr val="E9E3D8">
                <a:alpha val="0"/>
              </a:srgbClr>
            </a:solidFill>
            <a:prstDash val="solid"/>
          </a:ln>
        </p:spPr>
      </p:sp>
      <p:sp>
        <p:nvSpPr>
          <p:cNvPr id="18" name="Text 16"/>
          <p:cNvSpPr/>
          <p:nvPr/>
        </p:nvSpPr>
        <p:spPr>
          <a:xfrm>
            <a:off x="6245352" y="3758184"/>
            <a:ext cx="4654296" cy="256032"/>
          </a:xfrm>
          <a:prstGeom prst="rect">
            <a:avLst/>
          </a:prstGeom>
          <a:noFill/>
          <a:ln/>
        </p:spPr>
        <p:txBody>
          <a:bodyPr wrap="square" lIns="0" tIns="0" rIns="0" bIns="0" rtlCol="0" anchor="ctr"/>
          <a:lstStyle/>
          <a:p>
            <a:pPr indent="0" marL="0">
              <a:buNone/>
            </a:pPr>
            <a:r>
              <a:rPr lang="en-US" sz="1300" b="1" dirty="0">
                <a:solidFill>
                  <a:srgbClr val="1F2A2E"/>
                </a:solidFill>
                <a:latin typeface="Apple SD Gothic Neo" pitchFamily="34" charset="0"/>
                <a:ea typeface="Apple SD Gothic Neo" pitchFamily="34" charset="-122"/>
                <a:cs typeface="Apple SD Gothic Neo" pitchFamily="34" charset="-120"/>
              </a:rPr>
              <a:t>4. 경쟁과 데이터</a:t>
            </a:r>
            <a:endParaRPr lang="en-US" sz="1300" dirty="0"/>
          </a:p>
        </p:txBody>
      </p:sp>
      <p:sp>
        <p:nvSpPr>
          <p:cNvPr id="19" name="Text 17"/>
          <p:cNvSpPr/>
          <p:nvPr/>
        </p:nvSpPr>
        <p:spPr>
          <a:xfrm>
            <a:off x="6245352" y="4069080"/>
            <a:ext cx="4654296" cy="923544"/>
          </a:xfrm>
          <a:prstGeom prst="rect">
            <a:avLst/>
          </a:prstGeom>
          <a:noFill/>
          <a:ln/>
        </p:spPr>
        <p:txBody>
          <a:bodyPr wrap="square" lIns="0" tIns="0" rIns="0" bIns="0" rtlCol="0" anchor="t"/>
          <a:lstStyle/>
          <a:p>
            <a:pPr indent="0" marL="0">
              <a:buNone/>
            </a:pPr>
            <a:r>
              <a:rPr lang="en-US" sz="1100" dirty="0">
                <a:solidFill>
                  <a:srgbClr val="1F2A2E"/>
                </a:solidFill>
                <a:latin typeface="Apple SD Gothic Neo" pitchFamily="34" charset="0"/>
                <a:ea typeface="Apple SD Gothic Neo" pitchFamily="34" charset="-122"/>
                <a:cs typeface="Apple SD Gothic Neo" pitchFamily="34" charset="-120"/>
              </a:rPr>
              <a:t>데이터 플라이휠과 시장집중이 자원소비 구조를 강화할 수 있으므로 경쟁정책과 데이터 거버넌스가 중요하다.</a:t>
            </a:r>
            <a:endParaRPr lang="en-US" sz="1100" dirty="0"/>
          </a:p>
        </p:txBody>
      </p:sp>
      <p:sp>
        <p:nvSpPr>
          <p:cNvPr id="20" name="Shape 18"/>
          <p:cNvSpPr/>
          <p:nvPr/>
        </p:nvSpPr>
        <p:spPr>
          <a:xfrm>
            <a:off x="731520" y="5943600"/>
            <a:ext cx="10698480" cy="502920"/>
          </a:xfrm>
          <a:prstGeom prst="roundRect">
            <a:avLst>
              <a:gd name="adj" fmla="val 14545"/>
            </a:avLst>
          </a:prstGeom>
          <a:solidFill>
            <a:srgbClr val="24363A"/>
          </a:solidFill>
          <a:ln w="12700">
            <a:solidFill>
              <a:srgbClr val="24363A">
                <a:alpha val="0"/>
              </a:srgbClr>
            </a:solidFill>
            <a:prstDash val="solid"/>
          </a:ln>
        </p:spPr>
      </p:sp>
      <p:sp>
        <p:nvSpPr>
          <p:cNvPr id="21" name="Text 19"/>
          <p:cNvSpPr/>
          <p:nvPr/>
        </p:nvSpPr>
        <p:spPr>
          <a:xfrm>
            <a:off x="960120" y="6071616"/>
            <a:ext cx="10241280" cy="182880"/>
          </a:xfrm>
          <a:prstGeom prst="rect">
            <a:avLst/>
          </a:prstGeom>
          <a:noFill/>
          <a:ln/>
        </p:spPr>
        <p:txBody>
          <a:bodyPr wrap="square" lIns="0" tIns="0" rIns="0" bIns="0" rtlCol="0" anchor="ctr"/>
          <a:lstStyle/>
          <a:p>
            <a:pPr indent="0" marL="0">
              <a:buNone/>
            </a:pPr>
            <a:r>
              <a:rPr lang="en-US" sz="1050" dirty="0">
                <a:solidFill>
                  <a:srgbClr val="FFFFFF"/>
                </a:solidFill>
                <a:latin typeface="Apple SD Gothic Neo" pitchFamily="34" charset="0"/>
                <a:ea typeface="Apple SD Gothic Neo" pitchFamily="34" charset="-122"/>
                <a:cs typeface="Apple SD Gothic Neo" pitchFamily="34" charset="-120"/>
              </a:rPr>
              <a:t>정리: 정책 초점은 '효율 그 자체'보다 '효율 이후 총수요와 시장구조'에 있어야 한다.</a:t>
            </a:r>
            <a:endParaRPr lang="en-US" sz="105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5EFE5"/>
        </a:solidFill>
      </p:bgPr>
    </p:bg>
    <p:spTree>
      <p:nvGrpSpPr>
        <p:cNvPr id="1" name=""/>
        <p:cNvGrpSpPr/>
        <p:nvPr/>
      </p:nvGrpSpPr>
      <p:grpSpPr>
        <a:xfrm>
          <a:off x="0" y="0"/>
          <a:ext cx="0" cy="0"/>
          <a:chOff x="0" y="0"/>
          <a:chExt cx="0" cy="0"/>
        </a:xfrm>
      </p:grpSpPr>
      <p:sp>
        <p:nvSpPr>
          <p:cNvPr id="2" name="Shape 0"/>
          <p:cNvSpPr/>
          <p:nvPr/>
        </p:nvSpPr>
        <p:spPr>
          <a:xfrm>
            <a:off x="0" y="0"/>
            <a:ext cx="438912" cy="6858000"/>
          </a:xfrm>
          <a:prstGeom prst="rect">
            <a:avLst/>
          </a:prstGeom>
          <a:solidFill>
            <a:srgbClr val="24363A"/>
          </a:solidFill>
          <a:ln w="12700">
            <a:solidFill>
              <a:srgbClr val="24363A">
                <a:alpha val="0"/>
              </a:srgbClr>
            </a:solidFill>
            <a:prstDash val="solid"/>
          </a:ln>
        </p:spPr>
      </p:sp>
      <p:sp>
        <p:nvSpPr>
          <p:cNvPr id="3" name="Text 1"/>
          <p:cNvSpPr/>
          <p:nvPr/>
        </p:nvSpPr>
        <p:spPr>
          <a:xfrm>
            <a:off x="73152" y="6126480"/>
            <a:ext cx="292608" cy="320040"/>
          </a:xfrm>
          <a:prstGeom prst="rect">
            <a:avLst/>
          </a:prstGeom>
          <a:noFill/>
          <a:ln/>
        </p:spPr>
        <p:txBody>
          <a:bodyPr wrap="square" lIns="0" tIns="0" rIns="0" bIns="0" rtlCol="0" anchor="ctr"/>
          <a:lstStyle/>
          <a:p>
            <a:pPr algn="ctr" indent="0" marL="0">
              <a:buNone/>
            </a:pPr>
            <a:r>
              <a:rPr lang="en-US" sz="1600" b="1" dirty="0">
                <a:solidFill>
                  <a:srgbClr val="FFFFFF"/>
                </a:solidFill>
                <a:latin typeface="Apple SD Gothic Neo" pitchFamily="34" charset="0"/>
                <a:ea typeface="Apple SD Gothic Neo" pitchFamily="34" charset="-122"/>
                <a:cs typeface="Apple SD Gothic Neo" pitchFamily="34" charset="-120"/>
              </a:rPr>
              <a:t>7</a:t>
            </a:r>
            <a:endParaRPr lang="en-US" sz="1600" dirty="0"/>
          </a:p>
        </p:txBody>
      </p:sp>
      <p:sp>
        <p:nvSpPr>
          <p:cNvPr id="4" name="Text 2"/>
          <p:cNvSpPr/>
          <p:nvPr/>
        </p:nvSpPr>
        <p:spPr>
          <a:xfrm>
            <a:off x="731520" y="411480"/>
            <a:ext cx="3840480" cy="256032"/>
          </a:xfrm>
          <a:prstGeom prst="rect">
            <a:avLst/>
          </a:prstGeom>
          <a:noFill/>
          <a:ln/>
        </p:spPr>
        <p:txBody>
          <a:bodyPr wrap="square" lIns="0" tIns="0" rIns="0" bIns="0" rtlCol="0" anchor="ctr"/>
          <a:lstStyle/>
          <a:p>
            <a:pPr indent="0" marL="0">
              <a:buNone/>
            </a:pPr>
            <a:r>
              <a:rPr lang="en-US" sz="900" b="1" dirty="0">
                <a:solidFill>
                  <a:srgbClr val="B75437"/>
                </a:solidFill>
                <a:latin typeface="Apple SD Gothic Neo" pitchFamily="34" charset="0"/>
                <a:ea typeface="Apple SD Gothic Neo" pitchFamily="34" charset="-122"/>
                <a:cs typeface="Apple SD Gothic Neo" pitchFamily="34" charset="-120"/>
              </a:rPr>
              <a:t>Conclusion</a:t>
            </a:r>
            <a:endParaRPr lang="en-US" sz="900" dirty="0"/>
          </a:p>
        </p:txBody>
      </p:sp>
      <p:sp>
        <p:nvSpPr>
          <p:cNvPr id="5" name="Shape 3"/>
          <p:cNvSpPr/>
          <p:nvPr/>
        </p:nvSpPr>
        <p:spPr>
          <a:xfrm>
            <a:off x="731520" y="749808"/>
            <a:ext cx="10789920" cy="0"/>
          </a:xfrm>
          <a:prstGeom prst="line">
            <a:avLst/>
          </a:prstGeom>
          <a:noFill/>
          <a:ln w="15240">
            <a:solidFill>
              <a:srgbClr val="D8C9B5"/>
            </a:solidFill>
            <a:prstDash val="solid"/>
          </a:ln>
        </p:spPr>
      </p:sp>
      <p:sp>
        <p:nvSpPr>
          <p:cNvPr id="6" name="Text 4"/>
          <p:cNvSpPr/>
          <p:nvPr/>
        </p:nvSpPr>
        <p:spPr>
          <a:xfrm>
            <a:off x="731520" y="868680"/>
            <a:ext cx="7223760" cy="502920"/>
          </a:xfrm>
          <a:prstGeom prst="rect">
            <a:avLst/>
          </a:prstGeom>
          <a:noFill/>
          <a:ln/>
        </p:spPr>
        <p:txBody>
          <a:bodyPr wrap="square" lIns="0" tIns="0" rIns="0" bIns="0" rtlCol="0" anchor="ctr"/>
          <a:lstStyle/>
          <a:p>
            <a:pPr indent="0" marL="0">
              <a:buNone/>
            </a:pPr>
            <a:r>
              <a:rPr lang="en-US" sz="2400" b="1" dirty="0">
                <a:solidFill>
                  <a:srgbClr val="1F2A2E"/>
                </a:solidFill>
                <a:latin typeface="Apple SD Gothic Neo" pitchFamily="34" charset="0"/>
                <a:ea typeface="Apple SD Gothic Neo" pitchFamily="34" charset="-122"/>
                <a:cs typeface="Apple SD Gothic Neo" pitchFamily="34" charset="-120"/>
              </a:rPr>
              <a:t>결론</a:t>
            </a:r>
            <a:endParaRPr lang="en-US" sz="2400" dirty="0"/>
          </a:p>
        </p:txBody>
      </p:sp>
      <p:sp>
        <p:nvSpPr>
          <p:cNvPr id="7" name="Text 5"/>
          <p:cNvSpPr/>
          <p:nvPr/>
        </p:nvSpPr>
        <p:spPr>
          <a:xfrm>
            <a:off x="731520" y="1417320"/>
            <a:ext cx="8046720" cy="320040"/>
          </a:xfrm>
          <a:prstGeom prst="rect">
            <a:avLst/>
          </a:prstGeom>
          <a:noFill/>
          <a:ln/>
        </p:spPr>
        <p:txBody>
          <a:bodyPr wrap="square" lIns="0" tIns="0" rIns="0" bIns="0" rtlCol="0" anchor="ctr"/>
          <a:lstStyle/>
          <a:p>
            <a:pPr indent="0" marL="0">
              <a:buNone/>
            </a:pPr>
            <a:r>
              <a:rPr lang="en-US" sz="1050" dirty="0">
                <a:solidFill>
                  <a:srgbClr val="6B6E69"/>
                </a:solidFill>
                <a:latin typeface="Apple SD Gothic Neo" pitchFamily="34" charset="0"/>
                <a:ea typeface="Apple SD Gothic Neo" pitchFamily="34" charset="-122"/>
                <a:cs typeface="Apple SD Gothic Neo" pitchFamily="34" charset="-120"/>
              </a:rPr>
              <a:t>AI는 제번스 메커니즘이 작동하기 쉬운 조건을 강하게 갖추고 있다.</a:t>
            </a:r>
            <a:endParaRPr lang="en-US" sz="1050" dirty="0"/>
          </a:p>
        </p:txBody>
      </p:sp>
      <p:sp>
        <p:nvSpPr>
          <p:cNvPr id="8" name="Shape 6"/>
          <p:cNvSpPr/>
          <p:nvPr/>
        </p:nvSpPr>
        <p:spPr>
          <a:xfrm>
            <a:off x="868680" y="1874520"/>
            <a:ext cx="5623560" cy="3429000"/>
          </a:xfrm>
          <a:prstGeom prst="roundRect">
            <a:avLst>
              <a:gd name="adj" fmla="val 2133"/>
            </a:avLst>
          </a:prstGeom>
          <a:solidFill>
            <a:srgbClr val="FFF9F2"/>
          </a:solidFill>
          <a:ln w="12700">
            <a:solidFill>
              <a:srgbClr val="FFF9F2">
                <a:alpha val="0"/>
              </a:srgbClr>
            </a:solidFill>
            <a:prstDash val="solid"/>
          </a:ln>
        </p:spPr>
      </p:sp>
      <p:sp>
        <p:nvSpPr>
          <p:cNvPr id="9" name="Text 7"/>
          <p:cNvSpPr/>
          <p:nvPr/>
        </p:nvSpPr>
        <p:spPr>
          <a:xfrm>
            <a:off x="1033272" y="2020824"/>
            <a:ext cx="5294376" cy="256032"/>
          </a:xfrm>
          <a:prstGeom prst="rect">
            <a:avLst/>
          </a:prstGeom>
          <a:noFill/>
          <a:ln/>
        </p:spPr>
        <p:txBody>
          <a:bodyPr wrap="square" lIns="0" tIns="0" rIns="0" bIns="0" rtlCol="0" anchor="ctr"/>
          <a:lstStyle/>
          <a:p>
            <a:pPr indent="0" marL="0">
              <a:buNone/>
            </a:pPr>
            <a:r>
              <a:rPr lang="en-US" sz="1300" b="1" dirty="0">
                <a:solidFill>
                  <a:srgbClr val="1F2A2E"/>
                </a:solidFill>
                <a:latin typeface="Apple SD Gothic Neo" pitchFamily="34" charset="0"/>
                <a:ea typeface="Apple SD Gothic Neo" pitchFamily="34" charset="-122"/>
                <a:cs typeface="Apple SD Gothic Neo" pitchFamily="34" charset="-120"/>
              </a:rPr>
              <a:t>최종 판단</a:t>
            </a:r>
            <a:endParaRPr lang="en-US" sz="1300" dirty="0"/>
          </a:p>
        </p:txBody>
      </p:sp>
      <p:sp>
        <p:nvSpPr>
          <p:cNvPr id="10" name="Text 8"/>
          <p:cNvSpPr/>
          <p:nvPr/>
        </p:nvSpPr>
        <p:spPr>
          <a:xfrm>
            <a:off x="1033272" y="2331720"/>
            <a:ext cx="5294376" cy="2843784"/>
          </a:xfrm>
          <a:prstGeom prst="rect">
            <a:avLst/>
          </a:prstGeom>
          <a:noFill/>
          <a:ln/>
        </p:spPr>
        <p:txBody>
          <a:bodyPr wrap="square" lIns="0" tIns="0" rIns="0" bIns="0" rtlCol="0" anchor="t"/>
          <a:lstStyle/>
          <a:p>
            <a:pPr indent="0" marL="0">
              <a:buNone/>
            </a:pPr>
            <a:r>
              <a:rPr lang="en-US" sz="1100" dirty="0">
                <a:solidFill>
                  <a:srgbClr val="1F2A2E"/>
                </a:solidFill>
                <a:latin typeface="Apple SD Gothic Neo" pitchFamily="34" charset="0"/>
                <a:ea typeface="Apple SD Gothic Neo" pitchFamily="34" charset="-122"/>
                <a:cs typeface="Apple SD Gothic Neo" pitchFamily="34" charset="-120"/>
              </a:rPr>
              <a:t>AI에서 제번스의 역설이 완전히 실증됐다고 단정하긴 이르다.</a:t>
            </a:r>
            <a:endParaRPr lang="en-US" sz="1100" dirty="0"/>
          </a:p>
          <a:p>
            <a:pPr indent="0" marL="0">
              <a:buNone/>
            </a:pPr>
            <a:endParaRPr lang="en-US" sz="1100" dirty="0"/>
          </a:p>
          <a:p>
            <a:pPr indent="0" marL="0">
              <a:buNone/>
            </a:pPr>
            <a:r>
              <a:rPr lang="en-US" sz="1100" dirty="0">
                <a:solidFill>
                  <a:srgbClr val="1F2A2E"/>
                </a:solidFill>
                <a:latin typeface="Apple SD Gothic Neo" pitchFamily="34" charset="0"/>
                <a:ea typeface="Apple SD Gothic Neo" pitchFamily="34" charset="-122"/>
                <a:cs typeface="Apple SD Gothic Neo" pitchFamily="34" charset="-120"/>
              </a:rPr>
              <a:t>하지만 효율 향상 -&gt; 단가 하락 -&gt; 채택 확대 -&gt; 총전력·총연산 증가라는 경로는 매우 설득력 있게 나타난다.</a:t>
            </a:r>
            <a:endParaRPr lang="en-US" sz="1100" dirty="0"/>
          </a:p>
          <a:p>
            <a:pPr indent="0" marL="0">
              <a:buNone/>
            </a:pPr>
            <a:endParaRPr lang="en-US" sz="1100" dirty="0"/>
          </a:p>
          <a:p>
            <a:pPr indent="0" marL="0">
              <a:buNone/>
            </a:pPr>
            <a:r>
              <a:rPr lang="en-US" sz="1100" dirty="0">
                <a:solidFill>
                  <a:srgbClr val="1F2A2E"/>
                </a:solidFill>
                <a:latin typeface="Apple SD Gothic Neo" pitchFamily="34" charset="0"/>
                <a:ea typeface="Apple SD Gothic Neo" pitchFamily="34" charset="-122"/>
                <a:cs typeface="Apple SD Gothic Neo" pitchFamily="34" charset="-120"/>
              </a:rPr>
              <a:t>향후 핵심 질문은 효율 자체보다 효율 이후 총량이 어떻게 변하는가이다.</a:t>
            </a:r>
            <a:endParaRPr lang="en-US" sz="1100" dirty="0"/>
          </a:p>
        </p:txBody>
      </p:sp>
      <p:sp>
        <p:nvSpPr>
          <p:cNvPr id="11" name="Shape 9"/>
          <p:cNvSpPr/>
          <p:nvPr/>
        </p:nvSpPr>
        <p:spPr>
          <a:xfrm>
            <a:off x="6812280" y="1874520"/>
            <a:ext cx="4297680" cy="914400"/>
          </a:xfrm>
          <a:prstGeom prst="roundRect">
            <a:avLst>
              <a:gd name="adj" fmla="val 8000"/>
            </a:avLst>
          </a:prstGeom>
          <a:solidFill>
            <a:srgbClr val="F2E6CF"/>
          </a:solidFill>
          <a:ln w="12700">
            <a:solidFill>
              <a:srgbClr val="F2E6CF">
                <a:alpha val="0"/>
              </a:srgbClr>
            </a:solidFill>
            <a:prstDash val="solid"/>
          </a:ln>
        </p:spPr>
      </p:sp>
      <p:sp>
        <p:nvSpPr>
          <p:cNvPr id="12" name="Text 10"/>
          <p:cNvSpPr/>
          <p:nvPr/>
        </p:nvSpPr>
        <p:spPr>
          <a:xfrm>
            <a:off x="6976872" y="2020824"/>
            <a:ext cx="3968496" cy="256032"/>
          </a:xfrm>
          <a:prstGeom prst="rect">
            <a:avLst/>
          </a:prstGeom>
          <a:noFill/>
          <a:ln/>
        </p:spPr>
        <p:txBody>
          <a:bodyPr wrap="square" lIns="0" tIns="0" rIns="0" bIns="0" rtlCol="0" anchor="ctr"/>
          <a:lstStyle/>
          <a:p>
            <a:pPr indent="0" marL="0">
              <a:buNone/>
            </a:pPr>
            <a:r>
              <a:rPr lang="en-US" sz="1300" b="1" dirty="0">
                <a:solidFill>
                  <a:srgbClr val="1F2A2E"/>
                </a:solidFill>
                <a:latin typeface="Apple SD Gothic Neo" pitchFamily="34" charset="0"/>
                <a:ea typeface="Apple SD Gothic Neo" pitchFamily="34" charset="-122"/>
                <a:cs typeface="Apple SD Gothic Neo" pitchFamily="34" charset="-120"/>
              </a:rPr>
              <a:t>판단 1</a:t>
            </a:r>
            <a:endParaRPr lang="en-US" sz="1300" dirty="0"/>
          </a:p>
        </p:txBody>
      </p:sp>
      <p:sp>
        <p:nvSpPr>
          <p:cNvPr id="13" name="Text 11"/>
          <p:cNvSpPr/>
          <p:nvPr/>
        </p:nvSpPr>
        <p:spPr>
          <a:xfrm>
            <a:off x="6976872" y="2331720"/>
            <a:ext cx="3968496" cy="329184"/>
          </a:xfrm>
          <a:prstGeom prst="rect">
            <a:avLst/>
          </a:prstGeom>
          <a:noFill/>
          <a:ln/>
        </p:spPr>
        <p:txBody>
          <a:bodyPr wrap="square" lIns="0" tIns="0" rIns="0" bIns="0" rtlCol="0" anchor="t"/>
          <a:lstStyle/>
          <a:p>
            <a:pPr indent="0" marL="0">
              <a:buNone/>
            </a:pPr>
            <a:r>
              <a:rPr lang="en-US" sz="1100" dirty="0">
                <a:solidFill>
                  <a:srgbClr val="1F2A2E"/>
                </a:solidFill>
                <a:latin typeface="Apple SD Gothic Neo" pitchFamily="34" charset="0"/>
                <a:ea typeface="Apple SD Gothic Neo" pitchFamily="34" charset="-122"/>
                <a:cs typeface="Apple SD Gothic Neo" pitchFamily="34" charset="-120"/>
              </a:rPr>
              <a:t>완전한 실증: 아직 아님</a:t>
            </a:r>
            <a:endParaRPr lang="en-US" sz="1100" dirty="0"/>
          </a:p>
        </p:txBody>
      </p:sp>
      <p:sp>
        <p:nvSpPr>
          <p:cNvPr id="14" name="Shape 12"/>
          <p:cNvSpPr/>
          <p:nvPr/>
        </p:nvSpPr>
        <p:spPr>
          <a:xfrm>
            <a:off x="6812280" y="2971800"/>
            <a:ext cx="4297680" cy="914400"/>
          </a:xfrm>
          <a:prstGeom prst="roundRect">
            <a:avLst>
              <a:gd name="adj" fmla="val 8000"/>
            </a:avLst>
          </a:prstGeom>
          <a:solidFill>
            <a:srgbClr val="DCEBE8"/>
          </a:solidFill>
          <a:ln w="12700">
            <a:solidFill>
              <a:srgbClr val="DCEBE8">
                <a:alpha val="0"/>
              </a:srgbClr>
            </a:solidFill>
            <a:prstDash val="solid"/>
          </a:ln>
        </p:spPr>
      </p:sp>
      <p:sp>
        <p:nvSpPr>
          <p:cNvPr id="15" name="Text 13"/>
          <p:cNvSpPr/>
          <p:nvPr/>
        </p:nvSpPr>
        <p:spPr>
          <a:xfrm>
            <a:off x="6976872" y="3118104"/>
            <a:ext cx="3968496" cy="256032"/>
          </a:xfrm>
          <a:prstGeom prst="rect">
            <a:avLst/>
          </a:prstGeom>
          <a:noFill/>
          <a:ln/>
        </p:spPr>
        <p:txBody>
          <a:bodyPr wrap="square" lIns="0" tIns="0" rIns="0" bIns="0" rtlCol="0" anchor="ctr"/>
          <a:lstStyle/>
          <a:p>
            <a:pPr indent="0" marL="0">
              <a:buNone/>
            </a:pPr>
            <a:r>
              <a:rPr lang="en-US" sz="1300" b="1" dirty="0">
                <a:solidFill>
                  <a:srgbClr val="1F2A2E"/>
                </a:solidFill>
                <a:latin typeface="Apple SD Gothic Neo" pitchFamily="34" charset="0"/>
                <a:ea typeface="Apple SD Gothic Neo" pitchFamily="34" charset="-122"/>
                <a:cs typeface="Apple SD Gothic Neo" pitchFamily="34" charset="-120"/>
              </a:rPr>
              <a:t>판단 2</a:t>
            </a:r>
            <a:endParaRPr lang="en-US" sz="1300" dirty="0"/>
          </a:p>
        </p:txBody>
      </p:sp>
      <p:sp>
        <p:nvSpPr>
          <p:cNvPr id="16" name="Text 14"/>
          <p:cNvSpPr/>
          <p:nvPr/>
        </p:nvSpPr>
        <p:spPr>
          <a:xfrm>
            <a:off x="6976872" y="3429000"/>
            <a:ext cx="3968496" cy="329184"/>
          </a:xfrm>
          <a:prstGeom prst="rect">
            <a:avLst/>
          </a:prstGeom>
          <a:noFill/>
          <a:ln/>
        </p:spPr>
        <p:txBody>
          <a:bodyPr wrap="square" lIns="0" tIns="0" rIns="0" bIns="0" rtlCol="0" anchor="t"/>
          <a:lstStyle/>
          <a:p>
            <a:pPr indent="0" marL="0">
              <a:buNone/>
            </a:pPr>
            <a:r>
              <a:rPr lang="en-US" sz="1100" dirty="0">
                <a:solidFill>
                  <a:srgbClr val="1F2A2E"/>
                </a:solidFill>
                <a:latin typeface="Apple SD Gothic Neo" pitchFamily="34" charset="0"/>
                <a:ea typeface="Apple SD Gothic Neo" pitchFamily="34" charset="-122"/>
                <a:cs typeface="Apple SD Gothic Neo" pitchFamily="34" charset="-120"/>
              </a:rPr>
              <a:t>작동 조건: 상당히 강함</a:t>
            </a:r>
            <a:endParaRPr lang="en-US" sz="1100" dirty="0"/>
          </a:p>
        </p:txBody>
      </p:sp>
      <p:sp>
        <p:nvSpPr>
          <p:cNvPr id="17" name="Shape 15"/>
          <p:cNvSpPr/>
          <p:nvPr/>
        </p:nvSpPr>
        <p:spPr>
          <a:xfrm>
            <a:off x="6812280" y="4069080"/>
            <a:ext cx="4297680" cy="914400"/>
          </a:xfrm>
          <a:prstGeom prst="roundRect">
            <a:avLst>
              <a:gd name="adj" fmla="val 8000"/>
            </a:avLst>
          </a:prstGeom>
          <a:solidFill>
            <a:srgbClr val="EFD8CF"/>
          </a:solidFill>
          <a:ln w="12700">
            <a:solidFill>
              <a:srgbClr val="EFD8CF">
                <a:alpha val="0"/>
              </a:srgbClr>
            </a:solidFill>
            <a:prstDash val="solid"/>
          </a:ln>
        </p:spPr>
      </p:sp>
      <p:sp>
        <p:nvSpPr>
          <p:cNvPr id="18" name="Text 16"/>
          <p:cNvSpPr/>
          <p:nvPr/>
        </p:nvSpPr>
        <p:spPr>
          <a:xfrm>
            <a:off x="6976872" y="4215384"/>
            <a:ext cx="3968496" cy="256032"/>
          </a:xfrm>
          <a:prstGeom prst="rect">
            <a:avLst/>
          </a:prstGeom>
          <a:noFill/>
          <a:ln/>
        </p:spPr>
        <p:txBody>
          <a:bodyPr wrap="square" lIns="0" tIns="0" rIns="0" bIns="0" rtlCol="0" anchor="ctr"/>
          <a:lstStyle/>
          <a:p>
            <a:pPr indent="0" marL="0">
              <a:buNone/>
            </a:pPr>
            <a:r>
              <a:rPr lang="en-US" sz="1300" b="1" dirty="0">
                <a:solidFill>
                  <a:srgbClr val="1F2A2E"/>
                </a:solidFill>
                <a:latin typeface="Apple SD Gothic Neo" pitchFamily="34" charset="0"/>
                <a:ea typeface="Apple SD Gothic Neo" pitchFamily="34" charset="-122"/>
                <a:cs typeface="Apple SD Gothic Neo" pitchFamily="34" charset="-120"/>
              </a:rPr>
              <a:t>판단 3</a:t>
            </a:r>
            <a:endParaRPr lang="en-US" sz="1300" dirty="0"/>
          </a:p>
        </p:txBody>
      </p:sp>
      <p:sp>
        <p:nvSpPr>
          <p:cNvPr id="19" name="Text 17"/>
          <p:cNvSpPr/>
          <p:nvPr/>
        </p:nvSpPr>
        <p:spPr>
          <a:xfrm>
            <a:off x="6976872" y="4526280"/>
            <a:ext cx="3968496" cy="329184"/>
          </a:xfrm>
          <a:prstGeom prst="rect">
            <a:avLst/>
          </a:prstGeom>
          <a:noFill/>
          <a:ln/>
        </p:spPr>
        <p:txBody>
          <a:bodyPr wrap="square" lIns="0" tIns="0" rIns="0" bIns="0" rtlCol="0" anchor="t"/>
          <a:lstStyle/>
          <a:p>
            <a:pPr indent="0" marL="0">
              <a:buNone/>
            </a:pPr>
            <a:r>
              <a:rPr lang="en-US" sz="1100" dirty="0">
                <a:solidFill>
                  <a:srgbClr val="1F2A2E"/>
                </a:solidFill>
                <a:latin typeface="Apple SD Gothic Neo" pitchFamily="34" charset="0"/>
                <a:ea typeface="Apple SD Gothic Neo" pitchFamily="34" charset="-122"/>
                <a:cs typeface="Apple SD Gothic Neo" pitchFamily="34" charset="-120"/>
              </a:rPr>
              <a:t>정책 초점: 효율 이후 총량</a:t>
            </a:r>
            <a:endParaRPr lang="en-US" sz="1100" dirty="0"/>
          </a:p>
        </p:txBody>
      </p:sp>
      <p:sp>
        <p:nvSpPr>
          <p:cNvPr id="20" name="Shape 18"/>
          <p:cNvSpPr/>
          <p:nvPr/>
        </p:nvSpPr>
        <p:spPr>
          <a:xfrm>
            <a:off x="731520" y="5943600"/>
            <a:ext cx="10698480" cy="502920"/>
          </a:xfrm>
          <a:prstGeom prst="roundRect">
            <a:avLst>
              <a:gd name="adj" fmla="val 14545"/>
            </a:avLst>
          </a:prstGeom>
          <a:solidFill>
            <a:srgbClr val="24363A"/>
          </a:solidFill>
          <a:ln w="12700">
            <a:solidFill>
              <a:srgbClr val="24363A">
                <a:alpha val="0"/>
              </a:srgbClr>
            </a:solidFill>
            <a:prstDash val="solid"/>
          </a:ln>
        </p:spPr>
      </p:sp>
      <p:sp>
        <p:nvSpPr>
          <p:cNvPr id="21" name="Text 19"/>
          <p:cNvSpPr/>
          <p:nvPr/>
        </p:nvSpPr>
        <p:spPr>
          <a:xfrm>
            <a:off x="960120" y="6071616"/>
            <a:ext cx="10241280" cy="182880"/>
          </a:xfrm>
          <a:prstGeom prst="rect">
            <a:avLst/>
          </a:prstGeom>
          <a:noFill/>
          <a:ln/>
        </p:spPr>
        <p:txBody>
          <a:bodyPr wrap="square" lIns="0" tIns="0" rIns="0" bIns="0" rtlCol="0" anchor="ctr"/>
          <a:lstStyle/>
          <a:p>
            <a:pPr indent="0" marL="0">
              <a:buNone/>
            </a:pPr>
            <a:r>
              <a:rPr lang="en-US" sz="1050" dirty="0">
                <a:solidFill>
                  <a:srgbClr val="FFFFFF"/>
                </a:solidFill>
                <a:latin typeface="Apple SD Gothic Neo" pitchFamily="34" charset="0"/>
                <a:ea typeface="Apple SD Gothic Neo" pitchFamily="34" charset="-122"/>
                <a:cs typeface="Apple SD Gothic Neo" pitchFamily="34" charset="-120"/>
              </a:rPr>
              <a:t>한 문장 요약: AI의 핵심 문제는 효율 부족이 아니라 효율이 더 큰 총수요를 낳을 수 있다는 점이다.</a:t>
            </a:r>
            <a:endParaRPr lang="en-US" sz="105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pple SD Gothic Neo"/>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ple SD Gothic Neo"/>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7</Slides>
  <Notes>7</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7</vt:i4>
      </vt:variant>
    </vt:vector>
  </HeadingPairs>
  <TitlesOfParts>
    <vt:vector size="10" baseType="lpstr">
      <vt:lpstr>Arial</vt:lpstr>
      <vt:lpstr>Calibri</vt:lpstr>
      <vt:lpstr>Office Theme</vt:lpstr>
      <vt:lpstr>Slide 1</vt:lpstr>
      <vt:lpstr>Slide 2</vt:lpstr>
      <vt:lpstr>Slide 3</vt:lpstr>
      <vt:lpstr>Slide 4</vt:lpstr>
      <vt:lpstr>Slide 5</vt:lpstr>
      <vt:lpstr>Slide 6</vt:lpstr>
      <vt:lpstr>Slide 7</vt:lpstr>
    </vt:vector>
  </TitlesOfParts>
  <Company>OpenAI</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AI에 제번스의 역설이 적용될 수 있는가</dc:title>
  <dc:subject>AI and Jevons paradox</dc:subject>
  <dc:creator>OpenAI Codex</dc:creator>
  <cp:lastModifiedBy>OpenAI Codex</cp:lastModifiedBy>
  <cp:revision>1</cp:revision>
  <dcterms:created xsi:type="dcterms:W3CDTF">2026-04-05T15:26:47Z</dcterms:created>
  <dcterms:modified xsi:type="dcterms:W3CDTF">2026-04-05T15:26:47Z</dcterms:modified>
</cp:coreProperties>
</file>